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55" d="100"/>
          <a:sy n="155" d="100"/>
        </p:scale>
        <p:origin x="182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reference PNG: ChatGPT Image 31 июл. 2026 г., 08_52_58.png</a:t>
            </a:r>
          </a:p>
          <a:p>
            <a:r>
              <a:t>- Photograph extracted from the user-provided reference PNG.</a:t>
            </a:r>
          </a:p>
          <a:p>
            <a:r>
              <a:t>
- Vector icons: Lucide Static v0.468.0 (ISC), https://lucide.dev/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reference PNG: ChatGPT Image 31 июл. 2026 г., 08_52_56.png</a:t>
            </a:r>
          </a:p>
          <a:p>
            <a:r>
              <a:t>- Photograph extracted from the user-provided reference PNG.</a:t>
            </a:r>
          </a:p>
          <a:p>
            <a:r>
              <a:t>
- Vector icons: Lucide Static v0.468.0 (ISC), https://lucide.dev/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reference PNG: ChatGPT Image 31 июл. 2026 г., 08_52_52.png</a:t>
            </a:r>
          </a:p>
          <a:p>
            <a:r>
              <a:t>- Photograph extracted from the user-provided reference PNG.</a:t>
            </a:r>
          </a:p>
          <a:p>
            <a:r>
              <a:t>
- Vector icons: Lucide Static v0.468.0 (ISC), https://lucide.dev/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reference PNG: ChatGPT Image 31 июл. 2026 г., 08_52_46.png</a:t>
            </a:r>
          </a:p>
          <a:p>
            <a:r>
              <a:t>- Product photograph extracted from the user-provided reference PNG.</a:t>
            </a:r>
          </a:p>
          <a:p>
            <a:r>
              <a:t>
- Vector icons: Lucide Static v0.468.0 (ISC), https://lucide.dev/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svg"/><Relationship Id="rId3" Type="http://schemas.openxmlformats.org/officeDocument/2006/relationships/image" Target="../media/image7.png"/><Relationship Id="rId7" Type="http://schemas.openxmlformats.org/officeDocument/2006/relationships/image" Target="../media/image10.sv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svg"/><Relationship Id="rId4" Type="http://schemas.openxmlformats.org/officeDocument/2006/relationships/image" Target="../media/image2.png"/><Relationship Id="rId9" Type="http://schemas.openxmlformats.org/officeDocument/2006/relationships/image" Target="../media/image12.svg"/><Relationship Id="rId14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24.svg"/><Relationship Id="rId3" Type="http://schemas.openxmlformats.org/officeDocument/2006/relationships/image" Target="../media/image18.png"/><Relationship Id="rId7" Type="http://schemas.openxmlformats.org/officeDocument/2006/relationships/image" Target="../media/image21.sv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11" Type="http://schemas.openxmlformats.org/officeDocument/2006/relationships/image" Target="../media/image16.svg"/><Relationship Id="rId5" Type="http://schemas.openxmlformats.org/officeDocument/2006/relationships/image" Target="../media/image19.sv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22.svg"/><Relationship Id="rId14" Type="http://schemas.openxmlformats.org/officeDocument/2006/relationships/image" Target="../media/image2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1.svg"/><Relationship Id="rId18" Type="http://schemas.openxmlformats.org/officeDocument/2006/relationships/image" Target="../media/image36.svg"/><Relationship Id="rId3" Type="http://schemas.openxmlformats.org/officeDocument/2006/relationships/image" Target="../media/image26.png"/><Relationship Id="rId7" Type="http://schemas.openxmlformats.org/officeDocument/2006/relationships/image" Target="../media/image11.svg"/><Relationship Id="rId12" Type="http://schemas.openxmlformats.org/officeDocument/2006/relationships/image" Target="../media/image30.svg"/><Relationship Id="rId17" Type="http://schemas.openxmlformats.org/officeDocument/2006/relationships/image" Target="../media/image35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11" Type="http://schemas.openxmlformats.org/officeDocument/2006/relationships/image" Target="../media/image16.svg"/><Relationship Id="rId5" Type="http://schemas.openxmlformats.org/officeDocument/2006/relationships/image" Target="../media/image2.png"/><Relationship Id="rId15" Type="http://schemas.openxmlformats.org/officeDocument/2006/relationships/image" Target="../media/image33.svg"/><Relationship Id="rId10" Type="http://schemas.openxmlformats.org/officeDocument/2006/relationships/image" Target="../media/image29.svg"/><Relationship Id="rId4" Type="http://schemas.openxmlformats.org/officeDocument/2006/relationships/image" Target="../media/image20.svg"/><Relationship Id="rId9" Type="http://schemas.openxmlformats.org/officeDocument/2006/relationships/image" Target="../media/image28.svg"/><Relationship Id="rId14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/>
          <p:cNvPicPr>
            <a:picLocks noChangeAspect="1"/>
          </p:cNvPicPr>
          <p:nvPr/>
        </p:nvPicPr>
        <p:blipFill>
          <a:blip r:embed="rId3"/>
          <a:srcRect l="6424" r="6424"/>
          <a:stretch>
            <a:fillRect/>
          </a:stretch>
        </p:blipFill>
        <p:spPr>
          <a:xfrm>
            <a:off x="5810250" y="0"/>
            <a:ext cx="6381750" cy="6858000"/>
          </a:xfrm>
          <a:prstGeom prst="rect">
            <a:avLst/>
          </a:prstGeom>
        </p:spPr>
      </p:pic>
      <p:sp>
        <p:nvSpPr>
          <p:cNvPr id="2" name="diagonal-white-field">
            <a:extLst>
              <a:ext uri="{FF2B5EF4-FFF2-40B4-BE49-F238E27FC236}">
                <a16:creationId xmlns:a16="http://schemas.microsoft.com/office/drawing/2014/main" id="{583C0E43-633B-49CD-AF85-8D96E00BE92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543800" cy="6858000"/>
          </a:xfrm>
          <a:custGeom>
            <a:avLst/>
            <a:gdLst/>
            <a:ahLst/>
            <a:cxnLst/>
            <a:rect l="0" t="0" r="0" b="0"/>
            <a:pathLst>
              <a:path w="7543800" h="6858000">
                <a:moveTo>
                  <a:pt x="0" y="0"/>
                </a:moveTo>
                <a:lnTo>
                  <a:pt x="7543800" y="0"/>
                </a:lnTo>
                <a:lnTo>
                  <a:pt x="56388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68000">
                <a:srgbClr val="FDFEFF"/>
              </a:gs>
              <a:gs pos="100000">
                <a:srgbClr val="F5F9FF"/>
              </a:gs>
            </a:gsLst>
            <a:lin ang="0"/>
          </a:gradFill>
          <a:ln w="0">
            <a:noFill/>
            <a:prstDash val="solid"/>
          </a:ln>
        </p:spPr>
      </p:sp>
      <p:sp>
        <p:nvSpPr>
          <p:cNvPr id="3" name="brand">
            <a:extLst>
              <a:ext uri="{FF2B5EF4-FFF2-40B4-BE49-F238E27FC236}">
                <a16:creationId xmlns:a16="http://schemas.microsoft.com/office/drawing/2014/main" id="{FBFB98FF-A2D2-4F24-AA69-82EED3D137D9}"/>
              </a:ext>
            </a:extLst>
          </p:cNvPr>
          <p:cNvSpPr>
            <a:spLocks noGrp="1"/>
          </p:cNvSpPr>
          <p:nvPr/>
        </p:nvSpPr>
        <p:spPr>
          <a:xfrm>
            <a:off x="533400" y="457200"/>
            <a:ext cx="1714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A55C9"/>
                </a:solidFill>
                <a:latin typeface="Arial"/>
                <a:ea typeface="Arial"/>
                <a:cs typeface="Arial"/>
              </a:rPr>
              <a:t>МачЭнерджи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4490035-9A2F-4171-ABE8-1D755624CD8B}"/>
              </a:ext>
            </a:extLst>
          </p:cNvPr>
          <p:cNvSpPr>
            <a:spLocks noGrp="1"/>
          </p:cNvSpPr>
          <p:nvPr/>
        </p:nvSpPr>
        <p:spPr>
          <a:xfrm>
            <a:off x="533400" y="838200"/>
            <a:ext cx="523875" cy="953"/>
          </a:xfrm>
          <a:prstGeom prst="line">
            <a:avLst/>
          </a:prstGeom>
          <a:noFill/>
          <a:ln w="19050">
            <a:solidFill>
              <a:srgbClr val="0A55C9"/>
            </a:solidFill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CCDC6BA-09F7-4812-8072-6A97E4AC86A4}"/>
              </a:ext>
            </a:extLst>
          </p:cNvPr>
          <p:cNvSpPr>
            <a:spLocks noGrp="1"/>
          </p:cNvSpPr>
          <p:nvPr/>
        </p:nvSpPr>
        <p:spPr>
          <a:xfrm>
            <a:off x="571500" y="1352550"/>
            <a:ext cx="5429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225" b="1">
                <a:solidFill>
                  <a:srgbClr val="0B1D36"/>
                </a:solidFill>
                <a:latin typeface="Arial Narrow"/>
                <a:ea typeface="Arial Narrow"/>
                <a:cs typeface="Arial Narrow"/>
              </a:defRPr>
            </a:pPr>
            <a:r>
              <a:rPr sz="3225" b="1">
                <a:solidFill>
                  <a:srgbClr val="0B1D36"/>
                </a:solidFill>
                <a:latin typeface="Arial Narrow"/>
                <a:ea typeface="Arial Narrow"/>
                <a:cs typeface="Arial Narrow"/>
              </a:rPr>
              <a:t>ЭЛЕКТРОСНАБЖЕНИЕ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FF2C474-3406-4D17-86C0-A718D212C4F7}"/>
              </a:ext>
            </a:extLst>
          </p:cNvPr>
          <p:cNvSpPr>
            <a:spLocks noGrp="1"/>
          </p:cNvSpPr>
          <p:nvPr/>
        </p:nvSpPr>
        <p:spPr>
          <a:xfrm>
            <a:off x="571500" y="1885950"/>
            <a:ext cx="5619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077"/>
          </a:bodyPr>
          <a:lstStyle/>
          <a:p>
            <a:pPr algn="l">
              <a:buNone/>
              <a:defRPr sz="3150" b="1">
                <a:solidFill>
                  <a:srgbClr val="0B1D36"/>
                </a:solidFill>
                <a:latin typeface="Arial Narrow"/>
                <a:ea typeface="Arial Narrow"/>
                <a:cs typeface="Arial Narrow"/>
              </a:defRPr>
            </a:pPr>
            <a:r>
              <a:rPr sz="3150" b="1">
                <a:solidFill>
                  <a:srgbClr val="0B1D36"/>
                </a:solidFill>
                <a:latin typeface="Arial Narrow"/>
                <a:ea typeface="Arial Narrow"/>
                <a:cs typeface="Arial Narrow"/>
              </a:rPr>
              <a:t>И ЭНЕРГЕТИЧЕСКИЕ РЕШЕНИЯ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6FDA6DC-8C89-4EE3-B66A-8001E4C043AE}"/>
              </a:ext>
            </a:extLst>
          </p:cNvPr>
          <p:cNvSpPr>
            <a:spLocks noGrp="1"/>
          </p:cNvSpPr>
          <p:nvPr/>
        </p:nvSpPr>
        <p:spPr>
          <a:xfrm>
            <a:off x="571500" y="2428875"/>
            <a:ext cx="3429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300" b="1">
                <a:solidFill>
                  <a:srgbClr val="2164C8"/>
                </a:solidFill>
                <a:latin typeface="Arial Narrow"/>
                <a:ea typeface="Arial Narrow"/>
                <a:cs typeface="Arial Narrow"/>
              </a:defRPr>
            </a:pPr>
            <a:r>
              <a:rPr sz="3300" b="1">
                <a:solidFill>
                  <a:srgbClr val="2164C8"/>
                </a:solidFill>
                <a:latin typeface="Arial Narrow"/>
                <a:ea typeface="Arial Narrow"/>
                <a:cs typeface="Arial Narrow"/>
              </a:rPr>
              <a:t>ПОД КЛЮЧ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BB7DE85-148E-4115-B6D7-C4BB3064FCCF}"/>
              </a:ext>
            </a:extLst>
          </p:cNvPr>
          <p:cNvSpPr>
            <a:spLocks noGrp="1"/>
          </p:cNvSpPr>
          <p:nvPr/>
        </p:nvSpPr>
        <p:spPr>
          <a:xfrm>
            <a:off x="581025" y="3057525"/>
            <a:ext cx="4762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75" b="0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2223A"/>
                </a:solidFill>
                <a:latin typeface="Arial"/>
                <a:ea typeface="Arial"/>
                <a:cs typeface="Arial"/>
              </a:rPr>
              <a:t>Проектирование, подключение, монтаж</a:t>
            </a:r>
          </a:p>
          <a:p>
            <a:pPr algn="l">
              <a:buNone/>
              <a:defRPr sz="1575" b="0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2223A"/>
                </a:solidFill>
                <a:latin typeface="Arial"/>
                <a:ea typeface="Arial"/>
                <a:cs typeface="Arial"/>
              </a:rPr>
              <a:t>и юридическое сопровождение объектов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A57A82-A2AD-431E-95AE-8DF636A243D7}"/>
              </a:ext>
            </a:extLst>
          </p:cNvPr>
          <p:cNvSpPr>
            <a:spLocks noGrp="1"/>
          </p:cNvSpPr>
          <p:nvPr/>
        </p:nvSpPr>
        <p:spPr>
          <a:xfrm>
            <a:off x="581025" y="3905250"/>
            <a:ext cx="4095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4A596E"/>
                </a:solidFill>
                <a:latin typeface="Arial"/>
                <a:ea typeface="Arial"/>
                <a:cs typeface="Arial"/>
              </a:rPr>
              <a:t>«МачЭнерджи»</a:t>
            </a:r>
            <a:r>
              <a:rPr sz="1125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 выполняет комплексные работы
по организации электроснабжения для предприятий,
коммерческих и частных объектов.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89EF737-CF3F-4CBF-B07A-333ECF85DC65}"/>
              </a:ext>
            </a:extLst>
          </p:cNvPr>
          <p:cNvSpPr>
            <a:spLocks noGrp="1"/>
          </p:cNvSpPr>
          <p:nvPr/>
        </p:nvSpPr>
        <p:spPr>
          <a:xfrm>
            <a:off x="1885950" y="4838700"/>
            <a:ext cx="953" cy="1447800"/>
          </a:xfrm>
          <a:prstGeom prst="line">
            <a:avLst/>
          </a:prstGeom>
          <a:noFill/>
          <a:ln w="9525">
            <a:solidFill>
              <a:srgbClr val="D9E2EE"/>
            </a:solidFill>
            <a:prstDash val="solid"/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10C37FD-CE67-4A42-9F87-7145103BE76E}"/>
              </a:ext>
            </a:extLst>
          </p:cNvPr>
          <p:cNvSpPr>
            <a:spLocks noGrp="1"/>
          </p:cNvSpPr>
          <p:nvPr/>
        </p:nvSpPr>
        <p:spPr>
          <a:xfrm>
            <a:off x="3648075" y="4838700"/>
            <a:ext cx="953" cy="1447800"/>
          </a:xfrm>
          <a:prstGeom prst="line">
            <a:avLst/>
          </a:prstGeom>
          <a:noFill/>
          <a:ln w="9525">
            <a:solidFill>
              <a:srgbClr val="D9E2EE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1E7DEBE-641F-4108-A3F1-A00C9DEE42E9}"/>
              </a:ext>
            </a:extLst>
          </p:cNvPr>
          <p:cNvSpPr>
            <a:spLocks noGrp="1"/>
          </p:cNvSpPr>
          <p:nvPr/>
        </p:nvSpPr>
        <p:spPr>
          <a:xfrm>
            <a:off x="476250" y="5476875"/>
            <a:ext cx="1285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Полный цикл работ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AEBA53F-12F2-41AC-A1E4-0DC917050C27}"/>
              </a:ext>
            </a:extLst>
          </p:cNvPr>
          <p:cNvSpPr>
            <a:spLocks noGrp="1"/>
          </p:cNvSpPr>
          <p:nvPr/>
        </p:nvSpPr>
        <p:spPr>
          <a:xfrm>
            <a:off x="476250" y="5810250"/>
            <a:ext cx="128587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635"/>
          </a:bodyPr>
          <a:lstStyle/>
          <a:p>
            <a:pPr algn="l">
              <a:buNone/>
              <a:defRPr sz="863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От технического решения</a:t>
            </a:r>
          </a:p>
          <a:p>
            <a:pPr algn="l">
              <a:buNone/>
              <a:defRPr sz="863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до ввода объекта в</a:t>
            </a:r>
          </a:p>
          <a:p>
            <a:pPr algn="l">
              <a:buNone/>
              <a:defRPr sz="863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эксплуатацию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8585C68-CE0E-4F0B-8287-6E0A42862A08}"/>
              </a:ext>
            </a:extLst>
          </p:cNvPr>
          <p:cNvSpPr>
            <a:spLocks noGrp="1"/>
          </p:cNvSpPr>
          <p:nvPr/>
        </p:nvSpPr>
        <p:spPr>
          <a:xfrm>
            <a:off x="2143125" y="5476875"/>
            <a:ext cx="13811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Для объектов</a:t>
            </a:r>
          </a:p>
          <a:p>
            <a:pPr algn="l">
              <a:buNone/>
              <a:defRPr sz="1125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любой сложности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3CE848F-052D-4440-A1DA-A4CA3074CBDB}"/>
              </a:ext>
            </a:extLst>
          </p:cNvPr>
          <p:cNvSpPr>
            <a:spLocks noGrp="1"/>
          </p:cNvSpPr>
          <p:nvPr/>
        </p:nvSpPr>
        <p:spPr>
          <a:xfrm>
            <a:off x="2143125" y="5810250"/>
            <a:ext cx="138112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863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Предприятия · коммерческие</a:t>
            </a:r>
          </a:p>
          <a:p>
            <a:pPr algn="l">
              <a:buNone/>
              <a:defRPr sz="863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помещения · СНТ · ИЖС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43C44873-41F0-4555-BDAB-AA8F3A289D68}"/>
              </a:ext>
            </a:extLst>
          </p:cNvPr>
          <p:cNvSpPr>
            <a:spLocks noGrp="1"/>
          </p:cNvSpPr>
          <p:nvPr/>
        </p:nvSpPr>
        <p:spPr>
          <a:xfrm>
            <a:off x="3905250" y="5476875"/>
            <a:ext cx="1428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Работаем с 2015 года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17673CF4-5B50-4070-A346-BB0C2C290EFB}"/>
              </a:ext>
            </a:extLst>
          </p:cNvPr>
          <p:cNvSpPr>
            <a:spLocks noGrp="1"/>
          </p:cNvSpPr>
          <p:nvPr/>
        </p:nvSpPr>
        <p:spPr>
          <a:xfrm>
            <a:off x="3905250" y="5810250"/>
            <a:ext cx="142875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959"/>
          </a:bodyPr>
          <a:lstStyle/>
          <a:p>
            <a:pPr algn="l">
              <a:buNone/>
              <a:defRPr sz="863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Практический опыт</a:t>
            </a:r>
          </a:p>
          <a:p>
            <a:pPr algn="l">
              <a:buNone/>
              <a:defRPr sz="863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в сфере энергетики</a:t>
            </a:r>
          </a:p>
          <a:p>
            <a:pPr algn="l">
              <a:buNone/>
              <a:defRPr sz="863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и технологического</a:t>
            </a:r>
          </a:p>
          <a:p>
            <a:pPr algn="l">
              <a:buNone/>
              <a:defRPr sz="863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присоединения</a:t>
            </a:r>
          </a:p>
        </p:txBody>
      </p:sp>
      <p:sp>
        <p:nvSpPr>
          <p:cNvPr id="45" name="blue-callout">
            <a:extLst>
              <a:ext uri="{FF2B5EF4-FFF2-40B4-BE49-F238E27FC236}">
                <a16:creationId xmlns:a16="http://schemas.microsoft.com/office/drawing/2014/main" id="{0D905AC7-87D0-40EE-93C7-77C0FF8B4A39}"/>
              </a:ext>
            </a:extLst>
          </p:cNvPr>
          <p:cNvSpPr>
            <a:spLocks noGrp="1"/>
          </p:cNvSpPr>
          <p:nvPr/>
        </p:nvSpPr>
        <p:spPr>
          <a:xfrm>
            <a:off x="7448550" y="4514850"/>
            <a:ext cx="4743450" cy="1438275"/>
          </a:xfrm>
          <a:custGeom>
            <a:avLst/>
            <a:gdLst/>
            <a:ahLst/>
            <a:cxnLst/>
            <a:rect l="0" t="0" r="0" b="0"/>
            <a:pathLst>
              <a:path w="4743450" h="1438275">
                <a:moveTo>
                  <a:pt x="361950" y="0"/>
                </a:moveTo>
                <a:lnTo>
                  <a:pt x="4743450" y="0"/>
                </a:lnTo>
                <a:lnTo>
                  <a:pt x="4743450" y="1438275"/>
                </a:lnTo>
                <a:lnTo>
                  <a:pt x="0" y="1438275"/>
                </a:lnTo>
                <a:close/>
              </a:path>
            </a:pathLst>
          </a:custGeom>
          <a:solidFill>
            <a:srgbClr val="0A55C9">
              <a:alpha val="88000"/>
            </a:srgbClr>
          </a:solidFill>
          <a:ln w="0">
            <a:noFill/>
            <a:prstDash val="solid"/>
          </a:ln>
        </p:spPr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61C17426-74EB-4629-A5BA-9D0683291091}"/>
              </a:ext>
            </a:extLst>
          </p:cNvPr>
          <p:cNvSpPr>
            <a:spLocks noGrp="1"/>
          </p:cNvSpPr>
          <p:nvPr/>
        </p:nvSpPr>
        <p:spPr>
          <a:xfrm>
            <a:off x="8991600" y="4857750"/>
            <a:ext cx="26193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Надёжная энергия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C2A17ED5-0C7F-41B8-BEA0-DBE4D7AC49CF}"/>
              </a:ext>
            </a:extLst>
          </p:cNvPr>
          <p:cNvSpPr>
            <a:spLocks noGrp="1"/>
          </p:cNvSpPr>
          <p:nvPr/>
        </p:nvSpPr>
        <p:spPr>
          <a:xfrm>
            <a:off x="8991600" y="5191125"/>
            <a:ext cx="266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для стабильной работы</a:t>
            </a:r>
          </a:p>
          <a:p>
            <a:pPr algn="l">
              <a:buNone/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вашего объекта</a:t>
            </a:r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533400" y="4876800"/>
            <a:ext cx="466725" cy="466725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2200275" y="4876800"/>
            <a:ext cx="466725" cy="466725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3962400" y="4876800"/>
            <a:ext cx="466725" cy="466725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8001000" y="4791075"/>
            <a:ext cx="63817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26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8FBFF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Рисунок 103"/>
          <p:cNvPicPr>
            <a:picLocks noChangeAspect="1"/>
          </p:cNvPicPr>
          <p:nvPr/>
        </p:nvPicPr>
        <p:blipFill>
          <a:blip r:embed="rId3"/>
          <a:srcRect t="1855" b="1855"/>
          <a:stretch>
            <a:fillRect/>
          </a:stretch>
        </p:blipFill>
        <p:spPr>
          <a:xfrm>
            <a:off x="7477125" y="0"/>
            <a:ext cx="4714875" cy="233362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CE91E6-1136-44B6-8F50-8714E49283D1}"/>
              </a:ext>
            </a:extLst>
          </p:cNvPr>
          <p:cNvSpPr>
            <a:spLocks noGrp="1"/>
          </p:cNvSpPr>
          <p:nvPr/>
        </p:nvSpPr>
        <p:spPr>
          <a:xfrm>
            <a:off x="6477000" y="0"/>
            <a:ext cx="2857500" cy="233362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/>
          </a:gradFill>
          <a:ln w="0">
            <a:noFill/>
            <a:prstDash val="solid"/>
          </a:ln>
        </p:spPr>
      </p:sp>
      <p:sp>
        <p:nvSpPr>
          <p:cNvPr id="3" name="brand">
            <a:extLst>
              <a:ext uri="{FF2B5EF4-FFF2-40B4-BE49-F238E27FC236}">
                <a16:creationId xmlns:a16="http://schemas.microsoft.com/office/drawing/2014/main" id="{0C63C3D0-7E3B-42A4-B124-2C7BCE6196D9}"/>
              </a:ext>
            </a:extLst>
          </p:cNvPr>
          <p:cNvSpPr>
            <a:spLocks noGrp="1"/>
          </p:cNvSpPr>
          <p:nvPr/>
        </p:nvSpPr>
        <p:spPr>
          <a:xfrm>
            <a:off x="542925" y="314325"/>
            <a:ext cx="1714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A55C9"/>
                </a:solidFill>
                <a:latin typeface="Arial"/>
                <a:ea typeface="Arial"/>
                <a:cs typeface="Arial"/>
              </a:rPr>
              <a:t>МачЭнерджи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02E33D1D-771C-4999-974F-80414369D412}"/>
              </a:ext>
            </a:extLst>
          </p:cNvPr>
          <p:cNvSpPr>
            <a:spLocks noGrp="1"/>
          </p:cNvSpPr>
          <p:nvPr/>
        </p:nvSpPr>
        <p:spPr>
          <a:xfrm>
            <a:off x="542925" y="609600"/>
            <a:ext cx="400050" cy="953"/>
          </a:xfrm>
          <a:prstGeom prst="line">
            <a:avLst/>
          </a:prstGeom>
          <a:noFill/>
          <a:ln w="19050">
            <a:solidFill>
              <a:srgbClr val="0A55C9"/>
            </a:solidFill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756E540-EA5C-4EA7-AD31-2F1482C69CC7}"/>
              </a:ext>
            </a:extLst>
          </p:cNvPr>
          <p:cNvSpPr>
            <a:spLocks noGrp="1"/>
          </p:cNvSpPr>
          <p:nvPr/>
        </p:nvSpPr>
        <p:spPr>
          <a:xfrm>
            <a:off x="542925" y="742950"/>
            <a:ext cx="53340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9583" lnSpcReduction="10000"/>
          </a:bodyPr>
          <a:lstStyle/>
          <a:p>
            <a:pPr algn="l">
              <a:buNone/>
              <a:defRPr sz="3000" b="1">
                <a:solidFill>
                  <a:srgbClr val="071326"/>
                </a:solidFill>
                <a:latin typeface="Arial Narrow"/>
                <a:ea typeface="Arial Narrow"/>
                <a:cs typeface="Arial Narrow"/>
              </a:defRPr>
            </a:pPr>
            <a:r>
              <a:rPr sz="3000" b="1">
                <a:solidFill>
                  <a:srgbClr val="071326"/>
                </a:solidFill>
                <a:latin typeface="Arial Narrow"/>
                <a:ea typeface="Arial Narrow"/>
                <a:cs typeface="Arial Narrow"/>
              </a:rPr>
              <a:t>РЕШАЕМ ВСЕ ЗАДАЧИ,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57AD593-C210-4DCF-AF39-95203C81A2BE}"/>
              </a:ext>
            </a:extLst>
          </p:cNvPr>
          <p:cNvSpPr>
            <a:spLocks noGrp="1"/>
          </p:cNvSpPr>
          <p:nvPr/>
        </p:nvSpPr>
        <p:spPr>
          <a:xfrm>
            <a:off x="542925" y="1219200"/>
            <a:ext cx="704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619"/>
          </a:bodyPr>
          <a:lstStyle/>
          <a:p>
            <a:pPr algn="l">
              <a:buNone/>
              <a:defRPr sz="2550" b="1">
                <a:solidFill>
                  <a:srgbClr val="2164C8"/>
                </a:solidFill>
                <a:latin typeface="Arial Narrow"/>
                <a:ea typeface="Arial Narrow"/>
                <a:cs typeface="Arial Narrow"/>
              </a:defRPr>
            </a:pPr>
            <a:r>
              <a:rPr sz="2550" b="1">
                <a:solidFill>
                  <a:srgbClr val="2164C8"/>
                </a:solidFill>
                <a:latin typeface="Arial Narrow"/>
                <a:ea typeface="Arial Narrow"/>
                <a:cs typeface="Arial Narrow"/>
              </a:rPr>
              <a:t>СВЯЗАННЫЕ С ЭЛЕКТРОСНАБЖЕНИЕМ ОБЪЕКТА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83772CE-E394-4291-82E0-80BD54D504CF}"/>
              </a:ext>
            </a:extLst>
          </p:cNvPr>
          <p:cNvSpPr>
            <a:spLocks noGrp="1"/>
          </p:cNvSpPr>
          <p:nvPr/>
        </p:nvSpPr>
        <p:spPr>
          <a:xfrm>
            <a:off x="542925" y="1781175"/>
            <a:ext cx="7334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1D2A3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D2A3F"/>
                </a:solidFill>
                <a:latin typeface="Arial"/>
                <a:ea typeface="Arial"/>
                <a:cs typeface="Arial"/>
              </a:rPr>
              <a:t>Берём на себя техническую, организационную и юридическую часть проекта —</a:t>
            </a:r>
          </a:p>
          <a:p>
            <a:pPr algn="l">
              <a:buNone/>
              <a:defRPr sz="1275" b="0">
                <a:solidFill>
                  <a:srgbClr val="1D2A3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D2A3F"/>
                </a:solidFill>
                <a:latin typeface="Arial"/>
                <a:ea typeface="Arial"/>
                <a:cs typeface="Arial"/>
              </a:rPr>
              <a:t>от получения мощности до монтажа оборудования и оформления документов.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AC5DFF8-471E-4C83-96F2-0F22FACC9DB1}"/>
              </a:ext>
            </a:extLst>
          </p:cNvPr>
          <p:cNvSpPr>
            <a:spLocks noGrp="1"/>
          </p:cNvSpPr>
          <p:nvPr/>
        </p:nvSpPr>
        <p:spPr>
          <a:xfrm>
            <a:off x="542925" y="2333625"/>
            <a:ext cx="3524250" cy="1552575"/>
          </a:xfrm>
          <a:prstGeom prst="roundRect">
            <a:avLst>
              <a:gd name="adj" fmla="val 9816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8EDF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8603D88C-EDEA-4C08-B7D4-50235A9CCE2F}"/>
              </a:ext>
            </a:extLst>
          </p:cNvPr>
          <p:cNvSpPr>
            <a:spLocks noGrp="1"/>
          </p:cNvSpPr>
          <p:nvPr/>
        </p:nvSpPr>
        <p:spPr>
          <a:xfrm>
            <a:off x="1609725" y="2552700"/>
            <a:ext cx="953" cy="1114425"/>
          </a:xfrm>
          <a:prstGeom prst="line">
            <a:avLst/>
          </a:prstGeom>
          <a:noFill/>
          <a:ln w="9525">
            <a:solidFill>
              <a:srgbClr val="D9E2EE"/>
            </a:solidFill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89C8C3F-3DE9-4BD1-98E6-B42F4714CC10}"/>
              </a:ext>
            </a:extLst>
          </p:cNvPr>
          <p:cNvSpPr>
            <a:spLocks noGrp="1"/>
          </p:cNvSpPr>
          <p:nvPr/>
        </p:nvSpPr>
        <p:spPr>
          <a:xfrm>
            <a:off x="1781175" y="2562225"/>
            <a:ext cx="209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Технологическое</a:t>
            </a:r>
          </a:p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присоединение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F20FA4C-2FBF-4725-9EBD-C92A539A35BA}"/>
              </a:ext>
            </a:extLst>
          </p:cNvPr>
          <p:cNvSpPr>
            <a:spLocks noGrp="1"/>
          </p:cNvSpPr>
          <p:nvPr/>
        </p:nvSpPr>
        <p:spPr>
          <a:xfrm>
            <a:off x="1781175" y="3086100"/>
            <a:ext cx="2095500" cy="676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127" lnSpcReduction="10000"/>
          </a:bodyPr>
          <a:lstStyle/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Подключение предприятий,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коммерческих помещений,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земельных участков, СНТ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и частных домов к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электрическим сетям.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D4BFBA0-ED4E-430B-943F-2A00ABC4BA05}"/>
              </a:ext>
            </a:extLst>
          </p:cNvPr>
          <p:cNvSpPr>
            <a:spLocks noGrp="1"/>
          </p:cNvSpPr>
          <p:nvPr/>
        </p:nvSpPr>
        <p:spPr>
          <a:xfrm>
            <a:off x="4133850" y="2333625"/>
            <a:ext cx="3524250" cy="1552575"/>
          </a:xfrm>
          <a:prstGeom prst="roundRect">
            <a:avLst>
              <a:gd name="adj" fmla="val 9816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8EDF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74167EF4-3BBF-4288-ABD9-E8336218ABA3}"/>
              </a:ext>
            </a:extLst>
          </p:cNvPr>
          <p:cNvSpPr>
            <a:spLocks noGrp="1"/>
          </p:cNvSpPr>
          <p:nvPr/>
        </p:nvSpPr>
        <p:spPr>
          <a:xfrm>
            <a:off x="5200650" y="2552700"/>
            <a:ext cx="953" cy="1114425"/>
          </a:xfrm>
          <a:prstGeom prst="line">
            <a:avLst/>
          </a:prstGeom>
          <a:noFill/>
          <a:ln w="9525">
            <a:solidFill>
              <a:srgbClr val="D9E2EE"/>
            </a:solidFill>
            <a:prstDash val="solid"/>
          </a:ln>
        </p:spPr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8F40124-717D-436C-A250-C245941A9BF8}"/>
              </a:ext>
            </a:extLst>
          </p:cNvPr>
          <p:cNvSpPr>
            <a:spLocks noGrp="1"/>
          </p:cNvSpPr>
          <p:nvPr/>
        </p:nvSpPr>
        <p:spPr>
          <a:xfrm>
            <a:off x="5372100" y="2562225"/>
            <a:ext cx="209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Проектирование</a:t>
            </a:r>
          </a:p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и монтаж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F825AB8-DB31-4859-93D6-129F0EC3F8A0}"/>
              </a:ext>
            </a:extLst>
          </p:cNvPr>
          <p:cNvSpPr>
            <a:spLocks noGrp="1"/>
          </p:cNvSpPr>
          <p:nvPr/>
        </p:nvSpPr>
        <p:spPr>
          <a:xfrm>
            <a:off x="5372100" y="3086100"/>
            <a:ext cx="2095500" cy="676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127" lnSpcReduction="10000"/>
          </a:bodyPr>
          <a:lstStyle/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Разработка энергетических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решений, монтаж электрооборудования,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щитов, приборов учёта и сетевой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инфраструктуры.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F3AACF8B-0477-4F4E-A4C1-44AFEDD3AE81}"/>
              </a:ext>
            </a:extLst>
          </p:cNvPr>
          <p:cNvSpPr>
            <a:spLocks noGrp="1"/>
          </p:cNvSpPr>
          <p:nvPr/>
        </p:nvSpPr>
        <p:spPr>
          <a:xfrm>
            <a:off x="7839075" y="2333625"/>
            <a:ext cx="3762375" cy="1552575"/>
          </a:xfrm>
          <a:prstGeom prst="roundRect">
            <a:avLst>
              <a:gd name="adj" fmla="val 9816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8EDF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36876BCE-D3D0-420F-85EC-4B96A2A8A172}"/>
              </a:ext>
            </a:extLst>
          </p:cNvPr>
          <p:cNvSpPr>
            <a:spLocks noGrp="1"/>
          </p:cNvSpPr>
          <p:nvPr/>
        </p:nvSpPr>
        <p:spPr>
          <a:xfrm>
            <a:off x="8905875" y="2552700"/>
            <a:ext cx="953" cy="1114425"/>
          </a:xfrm>
          <a:prstGeom prst="line">
            <a:avLst/>
          </a:prstGeom>
          <a:noFill/>
          <a:ln w="9525">
            <a:solidFill>
              <a:srgbClr val="D9E2EE"/>
            </a:solidFill>
            <a:prstDash val="solid"/>
          </a:ln>
        </p:spPr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9424CBF9-ABBF-4FFF-B406-7D44AFCEEDCE}"/>
              </a:ext>
            </a:extLst>
          </p:cNvPr>
          <p:cNvSpPr>
            <a:spLocks noGrp="1"/>
          </p:cNvSpPr>
          <p:nvPr/>
        </p:nvSpPr>
        <p:spPr>
          <a:xfrm>
            <a:off x="9077325" y="2562225"/>
            <a:ext cx="2333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Увеличение</a:t>
            </a:r>
          </a:p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мощности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2433F96D-0A76-4A2D-B4D9-266FACED18AE}"/>
              </a:ext>
            </a:extLst>
          </p:cNvPr>
          <p:cNvSpPr>
            <a:spLocks noGrp="1"/>
          </p:cNvSpPr>
          <p:nvPr/>
        </p:nvSpPr>
        <p:spPr>
          <a:xfrm>
            <a:off x="9077325" y="3086100"/>
            <a:ext cx="2333625" cy="676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Повышение доступной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электрической мощности для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квартир, домов, производственных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и коммерческих объектов.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36D56747-07D9-47E6-8C96-5DA4B239E965}"/>
              </a:ext>
            </a:extLst>
          </p:cNvPr>
          <p:cNvSpPr>
            <a:spLocks noGrp="1"/>
          </p:cNvSpPr>
          <p:nvPr/>
        </p:nvSpPr>
        <p:spPr>
          <a:xfrm>
            <a:off x="542925" y="3981450"/>
            <a:ext cx="3524250" cy="1428750"/>
          </a:xfrm>
          <a:prstGeom prst="roundRect">
            <a:avLst>
              <a:gd name="adj" fmla="val 10667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8EDF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7E01866A-720B-45C8-B7FE-DB1974F73C25}"/>
              </a:ext>
            </a:extLst>
          </p:cNvPr>
          <p:cNvSpPr>
            <a:spLocks noGrp="1"/>
          </p:cNvSpPr>
          <p:nvPr/>
        </p:nvSpPr>
        <p:spPr>
          <a:xfrm>
            <a:off x="1609725" y="4200525"/>
            <a:ext cx="953" cy="990600"/>
          </a:xfrm>
          <a:prstGeom prst="line">
            <a:avLst/>
          </a:prstGeom>
          <a:noFill/>
          <a:ln w="9525">
            <a:solidFill>
              <a:srgbClr val="D9E2EE"/>
            </a:solidFill>
            <a:prstDash val="solid"/>
          </a:ln>
        </p:spPr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E015649-484E-4277-861B-D2EF2A929944}"/>
              </a:ext>
            </a:extLst>
          </p:cNvPr>
          <p:cNvSpPr>
            <a:spLocks noGrp="1"/>
          </p:cNvSpPr>
          <p:nvPr/>
        </p:nvSpPr>
        <p:spPr>
          <a:xfrm>
            <a:off x="1781175" y="4210050"/>
            <a:ext cx="209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Резервное</a:t>
            </a:r>
          </a:p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электроснабжение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5364C079-03ED-4AB3-8B04-E034B16D18C4}"/>
              </a:ext>
            </a:extLst>
          </p:cNvPr>
          <p:cNvSpPr>
            <a:spLocks noGrp="1"/>
          </p:cNvSpPr>
          <p:nvPr/>
        </p:nvSpPr>
        <p:spPr>
          <a:xfrm>
            <a:off x="1781175" y="4733925"/>
            <a:ext cx="2095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094"/>
          </a:bodyPr>
          <a:lstStyle/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Автоматический ввод резерва,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гибридные электростанции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и системы накопления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энергии.</a:t>
            </a: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6442AEDE-18B4-4784-944A-2B766907A7B1}"/>
              </a:ext>
            </a:extLst>
          </p:cNvPr>
          <p:cNvSpPr>
            <a:spLocks noGrp="1"/>
          </p:cNvSpPr>
          <p:nvPr/>
        </p:nvSpPr>
        <p:spPr>
          <a:xfrm>
            <a:off x="4133850" y="3981450"/>
            <a:ext cx="3524250" cy="1428750"/>
          </a:xfrm>
          <a:prstGeom prst="roundRect">
            <a:avLst>
              <a:gd name="adj" fmla="val 10667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8EDF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A4596309-7140-4877-9F74-BE545CBA7272}"/>
              </a:ext>
            </a:extLst>
          </p:cNvPr>
          <p:cNvSpPr>
            <a:spLocks noGrp="1"/>
          </p:cNvSpPr>
          <p:nvPr/>
        </p:nvSpPr>
        <p:spPr>
          <a:xfrm>
            <a:off x="5200650" y="4200525"/>
            <a:ext cx="953" cy="990600"/>
          </a:xfrm>
          <a:prstGeom prst="line">
            <a:avLst/>
          </a:prstGeom>
          <a:noFill/>
          <a:ln w="9525">
            <a:solidFill>
              <a:srgbClr val="D9E2EE"/>
            </a:solidFill>
            <a:prstDash val="solid"/>
          </a:ln>
        </p:spPr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96CE6564-65D9-4CDD-9A0F-60FE1D184C93}"/>
              </a:ext>
            </a:extLst>
          </p:cNvPr>
          <p:cNvSpPr>
            <a:spLocks noGrp="1"/>
          </p:cNvSpPr>
          <p:nvPr/>
        </p:nvSpPr>
        <p:spPr>
          <a:xfrm>
            <a:off x="5372100" y="4210050"/>
            <a:ext cx="209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Юридическое</a:t>
            </a:r>
          </a:p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сопровождение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C9CB63BE-1343-4769-8145-1966774897B4}"/>
              </a:ext>
            </a:extLst>
          </p:cNvPr>
          <p:cNvSpPr>
            <a:spLocks noGrp="1"/>
          </p:cNvSpPr>
          <p:nvPr/>
        </p:nvSpPr>
        <p:spPr>
          <a:xfrm>
            <a:off x="5372100" y="4733925"/>
            <a:ext cx="2095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536"/>
          </a:bodyPr>
          <a:lstStyle/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Подготовка и подача заявок, проверка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договоров, согласование документов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и защита интересов заказчика.</a:t>
            </a: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0A29598A-F833-48F0-A7F2-BA6C639F498C}"/>
              </a:ext>
            </a:extLst>
          </p:cNvPr>
          <p:cNvSpPr>
            <a:spLocks noGrp="1"/>
          </p:cNvSpPr>
          <p:nvPr/>
        </p:nvSpPr>
        <p:spPr>
          <a:xfrm>
            <a:off x="7839075" y="3981450"/>
            <a:ext cx="3762375" cy="1428750"/>
          </a:xfrm>
          <a:prstGeom prst="roundRect">
            <a:avLst>
              <a:gd name="adj" fmla="val 10667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8EDF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52BE4CDA-D751-4673-B62C-8C08C413070D}"/>
              </a:ext>
            </a:extLst>
          </p:cNvPr>
          <p:cNvSpPr>
            <a:spLocks noGrp="1"/>
          </p:cNvSpPr>
          <p:nvPr/>
        </p:nvSpPr>
        <p:spPr>
          <a:xfrm>
            <a:off x="8905875" y="4200525"/>
            <a:ext cx="953" cy="990600"/>
          </a:xfrm>
          <a:prstGeom prst="line">
            <a:avLst/>
          </a:prstGeom>
          <a:noFill/>
          <a:ln w="9525">
            <a:solidFill>
              <a:srgbClr val="D9E2EE"/>
            </a:solidFill>
            <a:prstDash val="solid"/>
          </a:ln>
        </p:spPr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32A8D7CC-04E7-438D-BC5C-59360E440CCB}"/>
              </a:ext>
            </a:extLst>
          </p:cNvPr>
          <p:cNvSpPr>
            <a:spLocks noGrp="1"/>
          </p:cNvSpPr>
          <p:nvPr/>
        </p:nvSpPr>
        <p:spPr>
          <a:xfrm>
            <a:off x="9077325" y="4210050"/>
            <a:ext cx="2333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Проверка</a:t>
            </a:r>
          </a:p>
          <a:p>
            <a:pPr algn="l">
              <a:buNone/>
              <a:defRPr sz="1350" b="1">
                <a:solidFill>
                  <a:srgbClr val="0713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1326"/>
                </a:solidFill>
                <a:latin typeface="Arial"/>
                <a:ea typeface="Arial"/>
                <a:cs typeface="Arial"/>
              </a:rPr>
              <a:t>инфраструктуры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3210192B-1E52-4536-8560-B0BDA1CDDAF0}"/>
              </a:ext>
            </a:extLst>
          </p:cNvPr>
          <p:cNvSpPr>
            <a:spLocks noGrp="1"/>
          </p:cNvSpPr>
          <p:nvPr/>
        </p:nvSpPr>
        <p:spPr>
          <a:xfrm>
            <a:off x="9077325" y="4733925"/>
            <a:ext cx="2333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094"/>
          </a:bodyPr>
          <a:lstStyle/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Анализ электрических сетей,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технических условий, доступной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мощности и возможных рисков</a:t>
            </a:r>
          </a:p>
          <a:p>
            <a:pPr algn="l">
              <a:buNone/>
              <a:defRPr sz="953" b="0">
                <a:solidFill>
                  <a:srgbClr val="2F3C50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2F3C50"/>
                </a:solidFill>
                <a:latin typeface="Arial"/>
                <a:ea typeface="Arial"/>
                <a:cs typeface="Arial"/>
              </a:rPr>
              <a:t>объекта.</a:t>
            </a:r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8893E050-E4D6-40AE-B725-900D31C2BEF0}"/>
              </a:ext>
            </a:extLst>
          </p:cNvPr>
          <p:cNvSpPr>
            <a:spLocks noGrp="1"/>
          </p:cNvSpPr>
          <p:nvPr/>
        </p:nvSpPr>
        <p:spPr>
          <a:xfrm>
            <a:off x="542925" y="5524500"/>
            <a:ext cx="11058525" cy="1047750"/>
          </a:xfrm>
          <a:prstGeom prst="roundRect">
            <a:avLst>
              <a:gd name="adj" fmla="val 12727"/>
            </a:avLst>
          </a:prstGeom>
          <a:solidFill>
            <a:srgbClr val="EAF3FF">
              <a:alpha val="78000"/>
            </a:srgbClr>
          </a:solidFill>
          <a:ln w="9525">
            <a:solidFill>
              <a:srgbClr val="E2ECF8"/>
            </a:solidFill>
            <a:prstDash val="solid"/>
          </a:ln>
        </p:spPr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3C57946B-8228-4220-A501-3BD2AE1FBAA9}"/>
              </a:ext>
            </a:extLst>
          </p:cNvPr>
          <p:cNvSpPr>
            <a:spLocks noGrp="1"/>
          </p:cNvSpPr>
          <p:nvPr/>
        </p:nvSpPr>
        <p:spPr>
          <a:xfrm>
            <a:off x="1352550" y="5753100"/>
            <a:ext cx="19812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750"/>
          </a:bodyPr>
          <a:lstStyle/>
          <a:p>
            <a:pPr algn="l">
              <a:buNone/>
              <a:defRPr sz="1200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Фиксированная</a:t>
            </a:r>
          </a:p>
          <a:p>
            <a:pPr algn="l">
              <a:buNone/>
              <a:defRPr sz="1200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стоимость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8EC60DED-725F-4B02-81EA-2E0EE0DE6EB5}"/>
              </a:ext>
            </a:extLst>
          </p:cNvPr>
          <p:cNvSpPr>
            <a:spLocks noGrp="1"/>
          </p:cNvSpPr>
          <p:nvPr/>
        </p:nvSpPr>
        <p:spPr>
          <a:xfrm>
            <a:off x="1352550" y="6076950"/>
            <a:ext cx="1981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0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Закрепляется договором</a:t>
            </a:r>
          </a:p>
        </p:txBody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FA3190F1-5BC5-4275-B3CD-231D0117E218}"/>
              </a:ext>
            </a:extLst>
          </p:cNvPr>
          <p:cNvSpPr>
            <a:spLocks noGrp="1"/>
          </p:cNvSpPr>
          <p:nvPr/>
        </p:nvSpPr>
        <p:spPr>
          <a:xfrm>
            <a:off x="3390900" y="5734050"/>
            <a:ext cx="953" cy="657225"/>
          </a:xfrm>
          <a:prstGeom prst="line">
            <a:avLst/>
          </a:prstGeom>
          <a:noFill/>
          <a:ln w="9525">
            <a:solidFill>
              <a:srgbClr val="D5E1EF"/>
            </a:solidFill>
            <a:prstDash val="solid"/>
          </a:ln>
        </p:spPr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FFF2A2BF-A37F-42CF-95AE-32C637014438}"/>
              </a:ext>
            </a:extLst>
          </p:cNvPr>
          <p:cNvSpPr>
            <a:spLocks noGrp="1"/>
          </p:cNvSpPr>
          <p:nvPr/>
        </p:nvSpPr>
        <p:spPr>
          <a:xfrm>
            <a:off x="4219575" y="5753100"/>
            <a:ext cx="16954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00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Контроль сроков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2FED3354-6691-4628-8E3A-91D6F1C76B90}"/>
              </a:ext>
            </a:extLst>
          </p:cNvPr>
          <p:cNvSpPr>
            <a:spLocks noGrp="1"/>
          </p:cNvSpPr>
          <p:nvPr/>
        </p:nvSpPr>
        <p:spPr>
          <a:xfrm>
            <a:off x="4219575" y="6076950"/>
            <a:ext cx="1695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0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Сопровождаем</a:t>
            </a:r>
          </a:p>
          <a:p>
            <a:pPr algn="l">
              <a:buNone/>
              <a:defRPr sz="90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каждый этап</a:t>
            </a:r>
          </a:p>
        </p:txBody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651E811B-E07F-426E-B7C3-A7FC8359794B}"/>
              </a:ext>
            </a:extLst>
          </p:cNvPr>
          <p:cNvSpPr>
            <a:spLocks noGrp="1"/>
          </p:cNvSpPr>
          <p:nvPr/>
        </p:nvSpPr>
        <p:spPr>
          <a:xfrm>
            <a:off x="6019800" y="5734050"/>
            <a:ext cx="953" cy="657225"/>
          </a:xfrm>
          <a:prstGeom prst="line">
            <a:avLst/>
          </a:prstGeom>
          <a:noFill/>
          <a:ln w="9525">
            <a:solidFill>
              <a:srgbClr val="D5E1EF"/>
            </a:solidFill>
            <a:prstDash val="solid"/>
          </a:ln>
        </p:spPr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21362CC0-09BD-4DAE-833A-E495EC97373B}"/>
              </a:ext>
            </a:extLst>
          </p:cNvPr>
          <p:cNvSpPr>
            <a:spLocks noGrp="1"/>
          </p:cNvSpPr>
          <p:nvPr/>
        </p:nvSpPr>
        <p:spPr>
          <a:xfrm>
            <a:off x="6838950" y="5753100"/>
            <a:ext cx="1790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750"/>
          </a:bodyPr>
          <a:lstStyle/>
          <a:p>
            <a:pPr algn="l">
              <a:buNone/>
              <a:defRPr sz="1200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Юридические</a:t>
            </a:r>
          </a:p>
          <a:p>
            <a:pPr algn="l">
              <a:buNone/>
              <a:defRPr sz="1200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гарантии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80D96644-056D-4D23-9718-683935CEFFFF}"/>
              </a:ext>
            </a:extLst>
          </p:cNvPr>
          <p:cNvSpPr>
            <a:spLocks noGrp="1"/>
          </p:cNvSpPr>
          <p:nvPr/>
        </p:nvSpPr>
        <p:spPr>
          <a:xfrm>
            <a:off x="6838950" y="6076950"/>
            <a:ext cx="1790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0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Работаем официально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DE833EAB-1FD3-40FE-8A18-53C33032E1E4}"/>
              </a:ext>
            </a:extLst>
          </p:cNvPr>
          <p:cNvSpPr>
            <a:spLocks noGrp="1"/>
          </p:cNvSpPr>
          <p:nvPr/>
        </p:nvSpPr>
        <p:spPr>
          <a:xfrm>
            <a:off x="8582025" y="5734050"/>
            <a:ext cx="953" cy="657225"/>
          </a:xfrm>
          <a:prstGeom prst="line">
            <a:avLst/>
          </a:prstGeom>
          <a:noFill/>
          <a:ln w="9525">
            <a:solidFill>
              <a:srgbClr val="D5E1EF"/>
            </a:solidFill>
            <a:prstDash val="solid"/>
          </a:ln>
        </p:spPr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2FDCDB63-9A26-43A3-B36A-A7F8891EA1DC}"/>
              </a:ext>
            </a:extLst>
          </p:cNvPr>
          <p:cNvSpPr>
            <a:spLocks noGrp="1"/>
          </p:cNvSpPr>
          <p:nvPr/>
        </p:nvSpPr>
        <p:spPr>
          <a:xfrm>
            <a:off x="9382125" y="5753100"/>
            <a:ext cx="20288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00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Комплексный подход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EE328C46-B5D8-4B7A-ABC7-0E05D142CE8D}"/>
              </a:ext>
            </a:extLst>
          </p:cNvPr>
          <p:cNvSpPr>
            <a:spLocks noGrp="1"/>
          </p:cNvSpPr>
          <p:nvPr/>
        </p:nvSpPr>
        <p:spPr>
          <a:xfrm>
            <a:off x="9382125" y="6076950"/>
            <a:ext cx="20288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0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Проектирование · документы ·</a:t>
            </a:r>
          </a:p>
          <a:p>
            <a:pPr algn="l">
              <a:buNone/>
              <a:defRPr sz="90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монтаж</a:t>
            </a:r>
          </a:p>
        </p:txBody>
      </p:sp>
      <p:pic>
        <p:nvPicPr>
          <p:cNvPr id="147" name="Рисунок 14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828675" y="2647950"/>
            <a:ext cx="523875" cy="523875"/>
          </a:xfrm>
          <a:prstGeom prst="rect">
            <a:avLst/>
          </a:prstGeom>
        </p:spPr>
      </p:pic>
      <p:pic>
        <p:nvPicPr>
          <p:cNvPr id="148" name="Рисунок 14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4419600" y="2647950"/>
            <a:ext cx="523875" cy="523875"/>
          </a:xfrm>
          <a:prstGeom prst="rect">
            <a:avLst/>
          </a:prstGeom>
        </p:spPr>
      </p:pic>
      <p:pic>
        <p:nvPicPr>
          <p:cNvPr id="149" name="Рисунок 148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8124825" y="2647950"/>
            <a:ext cx="523875" cy="523875"/>
          </a:xfrm>
          <a:prstGeom prst="rect">
            <a:avLst/>
          </a:prstGeom>
        </p:spPr>
      </p:pic>
      <p:pic>
        <p:nvPicPr>
          <p:cNvPr id="150" name="Рисунок 14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828675" y="4295775"/>
            <a:ext cx="523875" cy="523875"/>
          </a:xfrm>
          <a:prstGeom prst="rect">
            <a:avLst/>
          </a:prstGeom>
        </p:spPr>
      </p:pic>
      <p:pic>
        <p:nvPicPr>
          <p:cNvPr id="151" name="Рисунок 150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4419600" y="4295775"/>
            <a:ext cx="523875" cy="523875"/>
          </a:xfrm>
          <a:prstGeom prst="rect">
            <a:avLst/>
          </a:prstGeom>
        </p:spPr>
      </p:pic>
      <p:pic>
        <p:nvPicPr>
          <p:cNvPr id="152" name="Рисунок 15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8124825" y="4295775"/>
            <a:ext cx="523875" cy="523875"/>
          </a:xfrm>
          <a:prstGeom prst="rect">
            <a:avLst/>
          </a:prstGeom>
        </p:spPr>
      </p:pic>
      <p:pic>
        <p:nvPicPr>
          <p:cNvPr id="153" name="Рисунок 15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800100" y="5734050"/>
            <a:ext cx="457200" cy="457200"/>
          </a:xfrm>
          <a:prstGeom prst="rect">
            <a:avLst/>
          </a:prstGeom>
        </p:spPr>
      </p:pic>
      <p:pic>
        <p:nvPicPr>
          <p:cNvPr id="154" name="Рисунок 15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3667125" y="5734050"/>
            <a:ext cx="457200" cy="457200"/>
          </a:xfrm>
          <a:prstGeom prst="rect">
            <a:avLst/>
          </a:prstGeom>
        </p:spPr>
      </p:pic>
      <p:pic>
        <p:nvPicPr>
          <p:cNvPr id="155" name="Рисунок 15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6286500" y="5734050"/>
            <a:ext cx="457200" cy="457200"/>
          </a:xfrm>
          <a:prstGeom prst="rect">
            <a:avLst/>
          </a:prstGeom>
        </p:spPr>
      </p:pic>
      <p:pic>
        <p:nvPicPr>
          <p:cNvPr id="156" name="Рисунок 15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8829675" y="573405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40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Рисунок 112"/>
          <p:cNvPicPr>
            <a:picLocks noChangeAspect="1"/>
          </p:cNvPicPr>
          <p:nvPr/>
        </p:nvPicPr>
        <p:blipFill>
          <a:blip r:embed="rId3"/>
          <a:srcRect t="7039" b="7039"/>
          <a:stretch>
            <a:fillRect/>
          </a:stretch>
        </p:blipFill>
        <p:spPr>
          <a:xfrm>
            <a:off x="0" y="2647950"/>
            <a:ext cx="2857500" cy="4210050"/>
          </a:xfrm>
          <a:prstGeom prst="rect">
            <a:avLst/>
          </a:prstGeom>
        </p:spPr>
      </p:pic>
      <p:sp>
        <p:nvSpPr>
          <p:cNvPr id="2" name="Полилиния: фигура 1">
            <a:extLst>
              <a:ext uri="{FF2B5EF4-FFF2-40B4-BE49-F238E27FC236}">
                <a16:creationId xmlns:a16="http://schemas.microsoft.com/office/drawing/2014/main" id="{E3CF7F7F-C328-4B15-A20A-2CE0CF23A6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857500" cy="4095750"/>
          </a:xfrm>
          <a:custGeom>
            <a:avLst/>
            <a:gdLst/>
            <a:ahLst/>
            <a:cxnLst/>
            <a:rect l="0" t="0" r="0" b="0"/>
            <a:pathLst>
              <a:path w="2857500" h="4095750">
                <a:moveTo>
                  <a:pt x="0" y="0"/>
                </a:moveTo>
                <a:lnTo>
                  <a:pt x="2857500" y="0"/>
                </a:lnTo>
                <a:lnTo>
                  <a:pt x="2143125" y="4095750"/>
                </a:lnTo>
                <a:lnTo>
                  <a:pt x="0" y="4095750"/>
                </a:lnTo>
                <a:close/>
              </a:path>
            </a:pathLst>
          </a:custGeom>
          <a:gradFill>
            <a:gsLst>
              <a:gs pos="0">
                <a:srgbClr val="EAF4FF"/>
              </a:gs>
              <a:gs pos="72000">
                <a:srgbClr val="F8FBFF"/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8A299E2-3421-4951-BFA1-983ECC5BD436}"/>
              </a:ext>
            </a:extLst>
          </p:cNvPr>
          <p:cNvSpPr>
            <a:spLocks noGrp="1"/>
          </p:cNvSpPr>
          <p:nvPr/>
        </p:nvSpPr>
        <p:spPr>
          <a:xfrm rot="10800000">
            <a:off x="1076325" y="2571750"/>
            <a:ext cx="1809750" cy="428625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/>
          </a:gradFill>
          <a:ln w="0">
            <a:noFill/>
            <a:prstDash val="solid"/>
          </a:ln>
        </p:spPr>
      </p:sp>
      <p:sp>
        <p:nvSpPr>
          <p:cNvPr id="4" name="brand">
            <a:extLst>
              <a:ext uri="{FF2B5EF4-FFF2-40B4-BE49-F238E27FC236}">
                <a16:creationId xmlns:a16="http://schemas.microsoft.com/office/drawing/2014/main" id="{510F2EAF-6450-48F4-BF35-7005B55398AB}"/>
              </a:ext>
            </a:extLst>
          </p:cNvPr>
          <p:cNvSpPr>
            <a:spLocks noGrp="1"/>
          </p:cNvSpPr>
          <p:nvPr/>
        </p:nvSpPr>
        <p:spPr>
          <a:xfrm>
            <a:off x="285750" y="209550"/>
            <a:ext cx="1714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A55C9"/>
                </a:solidFill>
                <a:latin typeface="Arial"/>
                <a:ea typeface="Arial"/>
                <a:cs typeface="Arial"/>
              </a:rPr>
              <a:t>МачЭнерджи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5B83D56-D4FA-46C2-81C3-72B94834854B}"/>
              </a:ext>
            </a:extLst>
          </p:cNvPr>
          <p:cNvSpPr>
            <a:spLocks noGrp="1"/>
          </p:cNvSpPr>
          <p:nvPr/>
        </p:nvSpPr>
        <p:spPr>
          <a:xfrm>
            <a:off x="285750" y="504825"/>
            <a:ext cx="400050" cy="953"/>
          </a:xfrm>
          <a:prstGeom prst="line">
            <a:avLst/>
          </a:prstGeom>
          <a:noFill/>
          <a:ln w="19050">
            <a:solidFill>
              <a:srgbClr val="0A55C9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CEB30A6-2C0E-438D-BD58-7CA3EF2D4AD4}"/>
              </a:ext>
            </a:extLst>
          </p:cNvPr>
          <p:cNvSpPr>
            <a:spLocks noGrp="1"/>
          </p:cNvSpPr>
          <p:nvPr/>
        </p:nvSpPr>
        <p:spPr>
          <a:xfrm>
            <a:off x="285750" y="723900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13" b="0">
                <a:solidFill>
                  <a:srgbClr val="2F4058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2F4058"/>
                </a:solidFill>
                <a:latin typeface="Arial"/>
                <a:ea typeface="Arial"/>
                <a:cs typeface="Arial"/>
              </a:rPr>
              <a:t>Современные энергетические решения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FAEF605-2F89-4D92-B17B-A1E89D10E7CA}"/>
              </a:ext>
            </a:extLst>
          </p:cNvPr>
          <p:cNvSpPr>
            <a:spLocks noGrp="1"/>
          </p:cNvSpPr>
          <p:nvPr/>
        </p:nvSpPr>
        <p:spPr>
          <a:xfrm>
            <a:off x="285750" y="1066800"/>
            <a:ext cx="5429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rmAutofit fontScale="98039"/>
          </a:bodyPr>
          <a:lstStyle/>
          <a:p>
            <a:pPr algn="l">
              <a:buNone/>
              <a:defRPr sz="2550" b="1">
                <a:solidFill>
                  <a:srgbClr val="0B1D36"/>
                </a:solidFill>
                <a:latin typeface="Arial Narrow"/>
                <a:ea typeface="Arial Narrow"/>
                <a:cs typeface="Arial Narrow"/>
              </a:defRPr>
            </a:pPr>
            <a:r>
              <a:rPr sz="2550" b="1">
                <a:solidFill>
                  <a:srgbClr val="0B1D36"/>
                </a:solidFill>
                <a:latin typeface="Arial Narrow"/>
                <a:ea typeface="Arial Narrow"/>
                <a:cs typeface="Arial Narrow"/>
              </a:rPr>
              <a:t>ГИБРИДНЫЕ СОЛНЕЧНЫЕ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DE69E5-F56F-4083-8BEA-0197FD599DA4}"/>
              </a:ext>
            </a:extLst>
          </p:cNvPr>
          <p:cNvSpPr>
            <a:spLocks noGrp="1"/>
          </p:cNvSpPr>
          <p:nvPr/>
        </p:nvSpPr>
        <p:spPr>
          <a:xfrm>
            <a:off x="285750" y="1476375"/>
            <a:ext cx="419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rmAutofit fontScale="98039"/>
          </a:bodyPr>
          <a:lstStyle/>
          <a:p>
            <a:pPr algn="l">
              <a:buNone/>
              <a:defRPr sz="2550" b="1">
                <a:solidFill>
                  <a:srgbClr val="2164C8"/>
                </a:solidFill>
                <a:latin typeface="Arial Narrow"/>
                <a:ea typeface="Arial Narrow"/>
                <a:cs typeface="Arial Narrow"/>
              </a:defRPr>
            </a:pPr>
            <a:r>
              <a:rPr sz="2550" b="1">
                <a:solidFill>
                  <a:srgbClr val="2164C8"/>
                </a:solidFill>
                <a:latin typeface="Arial Narrow"/>
                <a:ea typeface="Arial Narrow"/>
                <a:cs typeface="Arial Narrow"/>
              </a:rPr>
              <a:t>ЭЛЕКТРОСТАНЦИИ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01DD59-6AC1-4B8F-9474-78EC73CFAFEA}"/>
              </a:ext>
            </a:extLst>
          </p:cNvPr>
          <p:cNvSpPr>
            <a:spLocks noGrp="1"/>
          </p:cNvSpPr>
          <p:nvPr/>
        </p:nvSpPr>
        <p:spPr>
          <a:xfrm>
            <a:off x="285750" y="1885950"/>
            <a:ext cx="5619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rmAutofit/>
          </a:bodyPr>
          <a:lstStyle/>
          <a:p>
            <a:pPr algn="l">
              <a:buNone/>
              <a:defRPr sz="2175" b="1">
                <a:solidFill>
                  <a:srgbClr val="0B1D36"/>
                </a:solidFill>
                <a:latin typeface="Arial Narrow"/>
                <a:ea typeface="Arial Narrow"/>
                <a:cs typeface="Arial Narrow"/>
              </a:defRPr>
            </a:pPr>
            <a:r>
              <a:rPr sz="2175" b="1">
                <a:solidFill>
                  <a:srgbClr val="0B1D36"/>
                </a:solidFill>
                <a:latin typeface="Arial Narrow"/>
                <a:ea typeface="Arial Narrow"/>
                <a:cs typeface="Arial Narrow"/>
              </a:rPr>
              <a:t>С СИСТЕМАМИ НАКОПЛЕНИЯ ЭНЕРГИИ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8B2D66C-AF58-4030-97D0-72B4661E36D5}"/>
              </a:ext>
            </a:extLst>
          </p:cNvPr>
          <p:cNvSpPr>
            <a:spLocks noGrp="1"/>
          </p:cNvSpPr>
          <p:nvPr/>
        </p:nvSpPr>
        <p:spPr>
          <a:xfrm>
            <a:off x="285750" y="2381250"/>
            <a:ext cx="5238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73" b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1073" b="0">
                <a:solidFill>
                  <a:srgbClr val="334155"/>
                </a:solidFill>
                <a:latin typeface="Arial"/>
                <a:ea typeface="Arial"/>
                <a:cs typeface="Arial"/>
              </a:rPr>
              <a:t>Современная альтернатива традиционным дизельным генераторам</a:t>
            </a:r>
          </a:p>
          <a:p>
            <a:pPr algn="l">
              <a:buNone/>
              <a:defRPr sz="1073" b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1073" b="0">
                <a:solidFill>
                  <a:srgbClr val="334155"/>
                </a:solidFill>
                <a:latin typeface="Arial"/>
                <a:ea typeface="Arial"/>
                <a:cs typeface="Arial"/>
              </a:rPr>
              <a:t>для автономного и резервного энергоснабжения объектов.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FD9FF31-2F3B-4734-B150-DC1D5CD21F66}"/>
              </a:ext>
            </a:extLst>
          </p:cNvPr>
          <p:cNvSpPr>
            <a:spLocks noGrp="1"/>
          </p:cNvSpPr>
          <p:nvPr/>
        </p:nvSpPr>
        <p:spPr>
          <a:xfrm>
            <a:off x="2695575" y="2924175"/>
            <a:ext cx="2857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863" b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334155"/>
                </a:solidFill>
                <a:latin typeface="Arial"/>
                <a:ea typeface="Arial"/>
                <a:cs typeface="Arial"/>
              </a:rPr>
              <a:t>В отличие от дизельных генераторов не требует</a:t>
            </a:r>
          </a:p>
          <a:p>
            <a:pPr algn="l">
              <a:buNone/>
              <a:defRPr sz="863" b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334155"/>
                </a:solidFill>
                <a:latin typeface="Arial"/>
                <a:ea typeface="Arial"/>
                <a:cs typeface="Arial"/>
              </a:rPr>
              <a:t>постоянной поставки топлива и работает бесшумно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8AC1A9C-3E39-42E0-BC43-9C41D08C214D}"/>
              </a:ext>
            </a:extLst>
          </p:cNvPr>
          <p:cNvSpPr>
            <a:spLocks noGrp="1"/>
          </p:cNvSpPr>
          <p:nvPr/>
        </p:nvSpPr>
        <p:spPr>
          <a:xfrm>
            <a:off x="2695575" y="3476625"/>
            <a:ext cx="2857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863" b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334155"/>
                </a:solidFill>
                <a:latin typeface="Arial"/>
                <a:ea typeface="Arial"/>
                <a:cs typeface="Arial"/>
              </a:rPr>
              <a:t>Автоматически подключает резервное питание</a:t>
            </a:r>
          </a:p>
          <a:p>
            <a:pPr algn="l">
              <a:buNone/>
              <a:defRPr sz="863" b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334155"/>
                </a:solidFill>
                <a:latin typeface="Arial"/>
                <a:ea typeface="Arial"/>
                <a:cs typeface="Arial"/>
              </a:rPr>
              <a:t>при отключении внешней сети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91D82AC-DECE-4CF2-B91B-E79FC5EDE341}"/>
              </a:ext>
            </a:extLst>
          </p:cNvPr>
          <p:cNvSpPr>
            <a:spLocks noGrp="1"/>
          </p:cNvSpPr>
          <p:nvPr/>
        </p:nvSpPr>
        <p:spPr>
          <a:xfrm>
            <a:off x="2695575" y="4029075"/>
            <a:ext cx="2857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863" b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334155"/>
                </a:solidFill>
                <a:latin typeface="Arial"/>
                <a:ea typeface="Arial"/>
                <a:cs typeface="Arial"/>
              </a:rPr>
              <a:t>Снижает расходы на электроэнергию</a:t>
            </a:r>
          </a:p>
          <a:p>
            <a:pPr algn="l">
              <a:buNone/>
              <a:defRPr sz="863" b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334155"/>
                </a:solidFill>
                <a:latin typeface="Arial"/>
                <a:ea typeface="Arial"/>
                <a:cs typeface="Arial"/>
              </a:rPr>
              <a:t>и повышает энергетическую независимость объекта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6D92942-1594-4E16-934E-D4B3E177FD3A}"/>
              </a:ext>
            </a:extLst>
          </p:cNvPr>
          <p:cNvSpPr>
            <a:spLocks noGrp="1"/>
          </p:cNvSpPr>
          <p:nvPr/>
        </p:nvSpPr>
        <p:spPr>
          <a:xfrm>
            <a:off x="2695575" y="4600575"/>
            <a:ext cx="2857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863" b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334155"/>
                </a:solidFill>
                <a:latin typeface="Arial"/>
                <a:ea typeface="Arial"/>
                <a:cs typeface="Arial"/>
              </a:rPr>
              <a:t>Компания проектирует решения мощностью
</a:t>
            </a:r>
            <a:r>
              <a:rPr sz="863" b="1">
                <a:solidFill>
                  <a:srgbClr val="334155"/>
                </a:solidFill>
                <a:latin typeface="Arial"/>
                <a:ea typeface="Arial"/>
                <a:cs typeface="Arial"/>
              </a:rPr>
              <a:t>от 10 кВт</a:t>
            </a:r>
            <a:r>
              <a:rPr sz="863" b="0">
                <a:solidFill>
                  <a:srgbClr val="334155"/>
                </a:solidFill>
                <a:latin typeface="Arial"/>
                <a:ea typeface="Arial"/>
                <a:cs typeface="Arial"/>
              </a:rPr>
              <a:t>, адаптируя их под задачи вашего объекта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C5F71C9-ADC4-4822-97D1-DA009613B76B}"/>
              </a:ext>
            </a:extLst>
          </p:cNvPr>
          <p:cNvSpPr>
            <a:spLocks noGrp="1"/>
          </p:cNvSpPr>
          <p:nvPr/>
        </p:nvSpPr>
        <p:spPr>
          <a:xfrm>
            <a:off x="6143625" y="466725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1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A55C9"/>
                </a:solidFill>
                <a:latin typeface="Arial"/>
                <a:ea typeface="Arial"/>
                <a:cs typeface="Arial"/>
              </a:rPr>
              <a:t>Принцип работы системы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BCDE16E-B7FF-421F-86FD-D91F75188316}"/>
              </a:ext>
            </a:extLst>
          </p:cNvPr>
          <p:cNvSpPr>
            <a:spLocks noGrp="1"/>
          </p:cNvSpPr>
          <p:nvPr/>
        </p:nvSpPr>
        <p:spPr>
          <a:xfrm>
            <a:off x="6143625" y="752475"/>
            <a:ext cx="5429250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98" b="0">
                <a:solidFill>
                  <a:srgbClr val="2B3B51"/>
                </a:solidFill>
                <a:latin typeface="Arial"/>
                <a:ea typeface="Arial"/>
                <a:cs typeface="Arial"/>
              </a:defRPr>
            </a:pPr>
            <a:r>
              <a:rPr sz="998" b="0">
                <a:solidFill>
                  <a:srgbClr val="2B3B51"/>
                </a:solidFill>
                <a:latin typeface="Arial"/>
                <a:ea typeface="Arial"/>
                <a:cs typeface="Arial"/>
              </a:rPr>
              <a:t>Энергия от солнца используется для питания оборудования объекта,</a:t>
            </a:r>
          </a:p>
          <a:p>
            <a:pPr algn="l">
              <a:buNone/>
              <a:defRPr sz="998" b="0">
                <a:solidFill>
                  <a:srgbClr val="2B3B51"/>
                </a:solidFill>
                <a:latin typeface="Arial"/>
                <a:ea typeface="Arial"/>
                <a:cs typeface="Arial"/>
              </a:defRPr>
            </a:pPr>
            <a:r>
              <a:rPr sz="998" b="0">
                <a:solidFill>
                  <a:srgbClr val="2B3B51"/>
                </a:solidFill>
                <a:latin typeface="Arial"/>
                <a:ea typeface="Arial"/>
                <a:cs typeface="Arial"/>
              </a:rPr>
              <a:t>избыток заряжает аккумуляторы. При недостатке генерации или отключении</a:t>
            </a:r>
          </a:p>
          <a:p>
            <a:pPr algn="l">
              <a:buNone/>
              <a:defRPr sz="998" b="0">
                <a:solidFill>
                  <a:srgbClr val="2B3B51"/>
                </a:solidFill>
                <a:latin typeface="Arial"/>
                <a:ea typeface="Arial"/>
                <a:cs typeface="Arial"/>
              </a:defRPr>
            </a:pPr>
            <a:r>
              <a:rPr sz="998" b="0">
                <a:solidFill>
                  <a:srgbClr val="2B3B51"/>
                </a:solidFill>
                <a:latin typeface="Arial"/>
                <a:ea typeface="Arial"/>
                <a:cs typeface="Arial"/>
              </a:rPr>
              <a:t>сети питание автоматически обеспечивается накопленной энергией.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F5D89DD6-290C-4F82-88C1-55F941B922A2}"/>
              </a:ext>
            </a:extLst>
          </p:cNvPr>
          <p:cNvSpPr>
            <a:spLocks noGrp="1"/>
          </p:cNvSpPr>
          <p:nvPr/>
        </p:nvSpPr>
        <p:spPr>
          <a:xfrm>
            <a:off x="5762625" y="1562100"/>
            <a:ext cx="1257300" cy="2514600"/>
          </a:xfrm>
          <a:prstGeom prst="roundRect">
            <a:avLst>
              <a:gd name="adj" fmla="val 6061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D7E0EC"/>
            </a:solidFill>
            <a:prstDash val="solid"/>
          </a:ln>
        </p:spPr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4D9B2CE-B233-46F4-821B-1F26FF2474D5}"/>
              </a:ext>
            </a:extLst>
          </p:cNvPr>
          <p:cNvSpPr>
            <a:spLocks noGrp="1"/>
          </p:cNvSpPr>
          <p:nvPr/>
        </p:nvSpPr>
        <p:spPr>
          <a:xfrm>
            <a:off x="5876925" y="2705100"/>
            <a:ext cx="10287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088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Солнечные</a:t>
            </a:r>
          </a:p>
          <a:p>
            <a:pPr algn="ctr">
              <a:buNone/>
              <a:defRPr sz="1088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панели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69359AB-8B44-473A-BED3-A87D7F7AD511}"/>
              </a:ext>
            </a:extLst>
          </p:cNvPr>
          <p:cNvSpPr>
            <a:spLocks noGrp="1"/>
          </p:cNvSpPr>
          <p:nvPr/>
        </p:nvSpPr>
        <p:spPr>
          <a:xfrm>
            <a:off x="5886450" y="3181350"/>
            <a:ext cx="1009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Вырабатывают</a:t>
            </a:r>
          </a:p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электрическую</a:t>
            </a:r>
          </a:p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энергию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CE1180-60BD-4EC2-A66C-9312A46C13A7}"/>
              </a:ext>
            </a:extLst>
          </p:cNvPr>
          <p:cNvSpPr>
            <a:spLocks noGrp="1"/>
          </p:cNvSpPr>
          <p:nvPr/>
        </p:nvSpPr>
        <p:spPr>
          <a:xfrm>
            <a:off x="7343775" y="1562100"/>
            <a:ext cx="1257300" cy="2514600"/>
          </a:xfrm>
          <a:prstGeom prst="roundRect">
            <a:avLst>
              <a:gd name="adj" fmla="val 6061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D7E0EC"/>
            </a:solidFill>
            <a:prstDash val="solid"/>
          </a:ln>
        </p:spPr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37E2CDF7-D51B-4A3C-8148-44C7DB7A69AE}"/>
              </a:ext>
            </a:extLst>
          </p:cNvPr>
          <p:cNvSpPr>
            <a:spLocks noGrp="1"/>
          </p:cNvSpPr>
          <p:nvPr/>
        </p:nvSpPr>
        <p:spPr>
          <a:xfrm>
            <a:off x="7458075" y="2705100"/>
            <a:ext cx="10287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088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Гибридный</a:t>
            </a:r>
          </a:p>
          <a:p>
            <a:pPr algn="ctr">
              <a:buNone/>
              <a:defRPr sz="1088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инвертор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AB5AA153-3050-4023-986C-7F69ECC296B7}"/>
              </a:ext>
            </a:extLst>
          </p:cNvPr>
          <p:cNvSpPr>
            <a:spLocks noGrp="1"/>
          </p:cNvSpPr>
          <p:nvPr/>
        </p:nvSpPr>
        <p:spPr>
          <a:xfrm>
            <a:off x="7467600" y="3181350"/>
            <a:ext cx="1009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/>
          </a:bodyPr>
          <a:lstStyle/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Управляет потоками</a:t>
            </a:r>
          </a:p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энергии между сетью,</a:t>
            </a:r>
          </a:p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панелями и</a:t>
            </a:r>
          </a:p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аккумуляторами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7600EC9C-74E0-45E9-B801-17B0CA6081DF}"/>
              </a:ext>
            </a:extLst>
          </p:cNvPr>
          <p:cNvSpPr>
            <a:spLocks noGrp="1"/>
          </p:cNvSpPr>
          <p:nvPr/>
        </p:nvSpPr>
        <p:spPr>
          <a:xfrm>
            <a:off x="8924925" y="1562100"/>
            <a:ext cx="1257300" cy="2514600"/>
          </a:xfrm>
          <a:prstGeom prst="roundRect">
            <a:avLst>
              <a:gd name="adj" fmla="val 6061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D7E0EC"/>
            </a:solidFill>
            <a:prstDash val="solid"/>
          </a:ln>
        </p:spPr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B8A2294C-3CA7-4ECD-803D-5644D07CA1D6}"/>
              </a:ext>
            </a:extLst>
          </p:cNvPr>
          <p:cNvSpPr>
            <a:spLocks noGrp="1"/>
          </p:cNvSpPr>
          <p:nvPr/>
        </p:nvSpPr>
        <p:spPr>
          <a:xfrm>
            <a:off x="9039225" y="2705100"/>
            <a:ext cx="10287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088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Система</a:t>
            </a:r>
          </a:p>
          <a:p>
            <a:pPr algn="ctr">
              <a:buNone/>
              <a:defRPr sz="1088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накопления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7DB1BFE-84D3-41F4-B7F8-F7FB144A5CBA}"/>
              </a:ext>
            </a:extLst>
          </p:cNvPr>
          <p:cNvSpPr>
            <a:spLocks noGrp="1"/>
          </p:cNvSpPr>
          <p:nvPr/>
        </p:nvSpPr>
        <p:spPr>
          <a:xfrm>
            <a:off x="9048750" y="3181350"/>
            <a:ext cx="1009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Сохраняет энергию</a:t>
            </a:r>
          </a:p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для использования</a:t>
            </a:r>
          </a:p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ночью, в пасмурную</a:t>
            </a:r>
          </a:p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погоду и при</a:t>
            </a:r>
          </a:p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отключении сети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7EAC22F6-4F22-4D83-8185-C03AE9F2CA98}"/>
              </a:ext>
            </a:extLst>
          </p:cNvPr>
          <p:cNvSpPr>
            <a:spLocks noGrp="1"/>
          </p:cNvSpPr>
          <p:nvPr/>
        </p:nvSpPr>
        <p:spPr>
          <a:xfrm>
            <a:off x="10506075" y="1562100"/>
            <a:ext cx="1257300" cy="2514600"/>
          </a:xfrm>
          <a:prstGeom prst="roundRect">
            <a:avLst>
              <a:gd name="adj" fmla="val 6061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D7E0EC"/>
            </a:solidFill>
            <a:prstDash val="solid"/>
          </a:ln>
        </p:spPr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9929DF29-19E9-4E9A-8FFA-2433EC4F0267}"/>
              </a:ext>
            </a:extLst>
          </p:cNvPr>
          <p:cNvSpPr>
            <a:spLocks noGrp="1"/>
          </p:cNvSpPr>
          <p:nvPr/>
        </p:nvSpPr>
        <p:spPr>
          <a:xfrm>
            <a:off x="10620375" y="2705100"/>
            <a:ext cx="10287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088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Оборудование</a:t>
            </a:r>
          </a:p>
          <a:p>
            <a:pPr algn="ctr">
              <a:buNone/>
              <a:defRPr sz="1088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объекта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6099187B-2823-41AC-AD5E-D073DF355B2B}"/>
              </a:ext>
            </a:extLst>
          </p:cNvPr>
          <p:cNvSpPr>
            <a:spLocks noGrp="1"/>
          </p:cNvSpPr>
          <p:nvPr/>
        </p:nvSpPr>
        <p:spPr>
          <a:xfrm>
            <a:off x="10629900" y="3181350"/>
            <a:ext cx="1009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Получает стабильное</a:t>
            </a:r>
          </a:p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и бесперебойное</a:t>
            </a:r>
          </a:p>
          <a:p>
            <a:pPr algn="ctr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питание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A528D4BF-497F-44CF-92EB-9308851CCF02}"/>
              </a:ext>
            </a:extLst>
          </p:cNvPr>
          <p:cNvSpPr>
            <a:spLocks noGrp="1"/>
          </p:cNvSpPr>
          <p:nvPr/>
        </p:nvSpPr>
        <p:spPr>
          <a:xfrm>
            <a:off x="7058025" y="2266950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9744" lnSpcReduction="10000"/>
          </a:bodyPr>
          <a:lstStyle/>
          <a:p>
            <a:pPr algn="ctr">
              <a:buNone/>
              <a:defRPr sz="1950" b="0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A55C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61054C79-92EE-402A-BCA8-925EA180D691}"/>
              </a:ext>
            </a:extLst>
          </p:cNvPr>
          <p:cNvSpPr>
            <a:spLocks noGrp="1"/>
          </p:cNvSpPr>
          <p:nvPr/>
        </p:nvSpPr>
        <p:spPr>
          <a:xfrm>
            <a:off x="8639175" y="2266950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9744" lnSpcReduction="10000"/>
          </a:bodyPr>
          <a:lstStyle/>
          <a:p>
            <a:pPr algn="ctr">
              <a:buNone/>
              <a:defRPr sz="1950" b="0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A55C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20AC6B84-B073-4799-B2A7-E3470A1CC8E6}"/>
              </a:ext>
            </a:extLst>
          </p:cNvPr>
          <p:cNvSpPr>
            <a:spLocks noGrp="1"/>
          </p:cNvSpPr>
          <p:nvPr/>
        </p:nvSpPr>
        <p:spPr>
          <a:xfrm>
            <a:off x="10220325" y="2266950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9744" lnSpcReduction="10000"/>
          </a:bodyPr>
          <a:lstStyle/>
          <a:p>
            <a:pPr algn="ctr">
              <a:buNone/>
              <a:defRPr sz="1950" b="0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A55C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707EB84A-6C5E-40DB-A856-A7951A0B5563}"/>
              </a:ext>
            </a:extLst>
          </p:cNvPr>
          <p:cNvSpPr>
            <a:spLocks noGrp="1"/>
          </p:cNvSpPr>
          <p:nvPr/>
        </p:nvSpPr>
        <p:spPr>
          <a:xfrm>
            <a:off x="7162800" y="4524375"/>
            <a:ext cx="742950" cy="7429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DCE6F2"/>
            </a:solidFill>
            <a:prstDash val="solid"/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B188FD50-B744-4878-9618-1F51F25FE33F}"/>
              </a:ext>
            </a:extLst>
          </p:cNvPr>
          <p:cNvSpPr>
            <a:spLocks noGrp="1"/>
          </p:cNvSpPr>
          <p:nvPr/>
        </p:nvSpPr>
        <p:spPr>
          <a:xfrm flipH="1">
            <a:off x="7687628" y="4067176"/>
            <a:ext cx="953" cy="476250"/>
          </a:xfrm>
          <a:prstGeom prst="line">
            <a:avLst/>
          </a:prstGeom>
          <a:noFill/>
          <a:ln w="14288">
            <a:solidFill>
              <a:srgbClr val="0A55C9"/>
            </a:solidFill>
            <a:prstDash val="dash"/>
            <a:headEnd type="arrow"/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75AAB0EA-AF54-4429-A87E-07BEAE78FF65}"/>
              </a:ext>
            </a:extLst>
          </p:cNvPr>
          <p:cNvSpPr>
            <a:spLocks noGrp="1"/>
          </p:cNvSpPr>
          <p:nvPr/>
        </p:nvSpPr>
        <p:spPr>
          <a:xfrm>
            <a:off x="8239125" y="4067176"/>
            <a:ext cx="953" cy="476250"/>
          </a:xfrm>
          <a:prstGeom prst="line">
            <a:avLst/>
          </a:prstGeom>
          <a:noFill/>
          <a:ln w="14288">
            <a:solidFill>
              <a:srgbClr val="0A55C9"/>
            </a:solidFill>
            <a:prstDash val="dash"/>
            <a:headEnd type="arrow"/>
          </a:ln>
        </p:spPr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66BAFB2B-3820-4052-856F-36E5AFF807B8}"/>
              </a:ext>
            </a:extLst>
          </p:cNvPr>
          <p:cNvSpPr>
            <a:spLocks noGrp="1"/>
          </p:cNvSpPr>
          <p:nvPr/>
        </p:nvSpPr>
        <p:spPr>
          <a:xfrm>
            <a:off x="8029575" y="4667250"/>
            <a:ext cx="1238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75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Внешняя сеть</a:t>
            </a: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BB5923E9-40D6-42C7-AA9B-ED53CFA7FF19}"/>
              </a:ext>
            </a:extLst>
          </p:cNvPr>
          <p:cNvSpPr>
            <a:spLocks noGrp="1"/>
          </p:cNvSpPr>
          <p:nvPr/>
        </p:nvSpPr>
        <p:spPr>
          <a:xfrm>
            <a:off x="8029575" y="4905375"/>
            <a:ext cx="24288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Используется как дополнительный</a:t>
            </a:r>
          </a:p>
          <a:p>
            <a:pPr algn="l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источник энергии и для зарядки системы</a:t>
            </a:r>
          </a:p>
          <a:p>
            <a:pPr algn="l">
              <a:buNone/>
              <a:defRPr sz="840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840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накопления</a:t>
            </a:r>
          </a:p>
        </p:txBody>
      </p:sp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B5CDABAB-B98B-4D99-803D-01A2ED088734}"/>
              </a:ext>
            </a:extLst>
          </p:cNvPr>
          <p:cNvSpPr>
            <a:spLocks noGrp="1"/>
          </p:cNvSpPr>
          <p:nvPr/>
        </p:nvSpPr>
        <p:spPr>
          <a:xfrm>
            <a:off x="2667000" y="5505450"/>
            <a:ext cx="9153525" cy="1066800"/>
          </a:xfrm>
          <a:prstGeom prst="roundRect">
            <a:avLst>
              <a:gd name="adj" fmla="val 11607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D4E1F1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7A224914-476A-4294-96C4-99BC55D70033}"/>
              </a:ext>
            </a:extLst>
          </p:cNvPr>
          <p:cNvSpPr>
            <a:spLocks noGrp="1"/>
          </p:cNvSpPr>
          <p:nvPr/>
        </p:nvSpPr>
        <p:spPr>
          <a:xfrm>
            <a:off x="3524250" y="5734050"/>
            <a:ext cx="15049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Надёжность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F4735CE4-75EA-4BF8-89E6-6226AB2AEC5D}"/>
              </a:ext>
            </a:extLst>
          </p:cNvPr>
          <p:cNvSpPr>
            <a:spLocks noGrp="1"/>
          </p:cNvSpPr>
          <p:nvPr/>
        </p:nvSpPr>
        <p:spPr>
          <a:xfrm>
            <a:off x="3524250" y="6057900"/>
            <a:ext cx="1504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Мгновенное включение</a:t>
            </a:r>
          </a:p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резервного питания при</a:t>
            </a:r>
          </a:p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пропадании внешней сети.</a:t>
            </a:r>
          </a:p>
        </p:txBody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9B0A4899-1D7B-4D37-BBAD-FA6F891184A8}"/>
              </a:ext>
            </a:extLst>
          </p:cNvPr>
          <p:cNvSpPr>
            <a:spLocks noGrp="1"/>
          </p:cNvSpPr>
          <p:nvPr/>
        </p:nvSpPr>
        <p:spPr>
          <a:xfrm>
            <a:off x="4914900" y="5648325"/>
            <a:ext cx="953" cy="800100"/>
          </a:xfrm>
          <a:prstGeom prst="line">
            <a:avLst/>
          </a:prstGeom>
          <a:noFill/>
          <a:ln w="9525">
            <a:solidFill>
              <a:srgbClr val="D4DFEC"/>
            </a:solidFill>
            <a:prstDash val="solid"/>
          </a:ln>
        </p:spPr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4B4644C4-223D-4F1E-A20F-82824303DA62}"/>
              </a:ext>
            </a:extLst>
          </p:cNvPr>
          <p:cNvSpPr>
            <a:spLocks noGrp="1"/>
          </p:cNvSpPr>
          <p:nvPr/>
        </p:nvSpPr>
        <p:spPr>
          <a:xfrm>
            <a:off x="5715000" y="5734050"/>
            <a:ext cx="15049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Экономия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F0C96193-676D-4120-ACAE-4C5F564A9B9F}"/>
              </a:ext>
            </a:extLst>
          </p:cNvPr>
          <p:cNvSpPr>
            <a:spLocks noGrp="1"/>
          </p:cNvSpPr>
          <p:nvPr/>
        </p:nvSpPr>
        <p:spPr>
          <a:xfrm>
            <a:off x="5715000" y="6057900"/>
            <a:ext cx="1504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613"/>
          </a:bodyPr>
          <a:lstStyle/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Снижение объёма электроэнергии,</a:t>
            </a:r>
          </a:p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приобретаемой у сетевой</a:t>
            </a:r>
          </a:p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компании.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FD44FF7D-CEF2-44DD-97DF-8307DBFDBD11}"/>
              </a:ext>
            </a:extLst>
          </p:cNvPr>
          <p:cNvSpPr>
            <a:spLocks noGrp="1"/>
          </p:cNvSpPr>
          <p:nvPr/>
        </p:nvSpPr>
        <p:spPr>
          <a:xfrm>
            <a:off x="7381875" y="5648325"/>
            <a:ext cx="953" cy="800100"/>
          </a:xfrm>
          <a:prstGeom prst="line">
            <a:avLst/>
          </a:prstGeom>
          <a:noFill/>
          <a:ln w="9525">
            <a:solidFill>
              <a:srgbClr val="D4DFEC"/>
            </a:solidFill>
            <a:prstDash val="solid"/>
          </a:ln>
        </p:spPr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22D4FD57-5CF9-4FBB-A2A2-1AEC69949031}"/>
              </a:ext>
            </a:extLst>
          </p:cNvPr>
          <p:cNvSpPr>
            <a:spLocks noGrp="1"/>
          </p:cNvSpPr>
          <p:nvPr/>
        </p:nvSpPr>
        <p:spPr>
          <a:xfrm>
            <a:off x="8143875" y="5734050"/>
            <a:ext cx="15049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Независимость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BC5D5C03-1CA8-4B4E-B940-115C948EC15F}"/>
              </a:ext>
            </a:extLst>
          </p:cNvPr>
          <p:cNvSpPr>
            <a:spLocks noGrp="1"/>
          </p:cNvSpPr>
          <p:nvPr/>
        </p:nvSpPr>
        <p:spPr>
          <a:xfrm>
            <a:off x="8143875" y="6057900"/>
            <a:ext cx="1504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Защита объекта от аварий,</a:t>
            </a:r>
          </a:p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перебоев и длительных</a:t>
            </a:r>
          </a:p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отключений.</a:t>
            </a:r>
          </a:p>
        </p:txBody>
      </p:sp>
      <p:sp>
        <p:nvSpPr>
          <p:cNvPr id="94" name="Прямая соединительная линия 93">
            <a:extLst>
              <a:ext uri="{FF2B5EF4-FFF2-40B4-BE49-F238E27FC236}">
                <a16:creationId xmlns:a16="http://schemas.microsoft.com/office/drawing/2014/main" id="{6B5F7119-974D-454E-A117-8EDE7C7106B7}"/>
              </a:ext>
            </a:extLst>
          </p:cNvPr>
          <p:cNvSpPr>
            <a:spLocks noGrp="1"/>
          </p:cNvSpPr>
          <p:nvPr/>
        </p:nvSpPr>
        <p:spPr>
          <a:xfrm>
            <a:off x="9563100" y="5648325"/>
            <a:ext cx="953" cy="800100"/>
          </a:xfrm>
          <a:prstGeom prst="line">
            <a:avLst/>
          </a:prstGeom>
          <a:noFill/>
          <a:ln w="9525">
            <a:solidFill>
              <a:srgbClr val="D4DFEC"/>
            </a:solidFill>
            <a:prstDash val="solid"/>
          </a:ln>
        </p:spPr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BEBE6258-9D31-48AC-A5B6-81E92C79B9EF}"/>
              </a:ext>
            </a:extLst>
          </p:cNvPr>
          <p:cNvSpPr>
            <a:spLocks noGrp="1"/>
          </p:cNvSpPr>
          <p:nvPr/>
        </p:nvSpPr>
        <p:spPr>
          <a:xfrm>
            <a:off x="10315575" y="5734050"/>
            <a:ext cx="13620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12223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23A"/>
                </a:solidFill>
                <a:latin typeface="Arial"/>
                <a:ea typeface="Arial"/>
                <a:cs typeface="Arial"/>
              </a:rPr>
              <a:t>Экологичность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742DD75C-D72A-4CBD-9F26-7732A13BA8F0}"/>
              </a:ext>
            </a:extLst>
          </p:cNvPr>
          <p:cNvSpPr>
            <a:spLocks noGrp="1"/>
          </p:cNvSpPr>
          <p:nvPr/>
        </p:nvSpPr>
        <p:spPr>
          <a:xfrm>
            <a:off x="10315575" y="6057900"/>
            <a:ext cx="13620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9910"/>
          </a:bodyPr>
          <a:lstStyle/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Бесшумная работа без</a:t>
            </a:r>
          </a:p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постоянного расхода</a:t>
            </a:r>
          </a:p>
          <a:p>
            <a:pPr algn="l">
              <a:buNone/>
              <a:defRPr sz="788" b="0">
                <a:solidFill>
                  <a:srgbClr val="4A596E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A596E"/>
                </a:solidFill>
                <a:latin typeface="Arial"/>
                <a:ea typeface="Arial"/>
                <a:cs typeface="Arial"/>
              </a:rPr>
              <a:t>топлива и вредных выбросов.</a:t>
            </a:r>
          </a:p>
        </p:txBody>
      </p:sp>
      <p:pic>
        <p:nvPicPr>
          <p:cNvPr id="163" name="Рисунок 16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419350" y="2943225"/>
            <a:ext cx="171450" cy="171450"/>
          </a:xfrm>
          <a:prstGeom prst="rect">
            <a:avLst/>
          </a:prstGeom>
        </p:spPr>
      </p:pic>
      <p:pic>
        <p:nvPicPr>
          <p:cNvPr id="164" name="Рисунок 16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419350" y="3495675"/>
            <a:ext cx="171450" cy="171450"/>
          </a:xfrm>
          <a:prstGeom prst="rect">
            <a:avLst/>
          </a:prstGeom>
        </p:spPr>
      </p:pic>
      <p:pic>
        <p:nvPicPr>
          <p:cNvPr id="165" name="Рисунок 16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419350" y="4048125"/>
            <a:ext cx="171450" cy="171450"/>
          </a:xfrm>
          <a:prstGeom prst="rect">
            <a:avLst/>
          </a:prstGeom>
        </p:spPr>
      </p:pic>
      <p:pic>
        <p:nvPicPr>
          <p:cNvPr id="166" name="Рисунок 16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419350" y="4619625"/>
            <a:ext cx="171450" cy="171450"/>
          </a:xfrm>
          <a:prstGeom prst="rect">
            <a:avLst/>
          </a:prstGeom>
        </p:spPr>
      </p:pic>
      <p:pic>
        <p:nvPicPr>
          <p:cNvPr id="167" name="Рисунок 16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6143625" y="1819275"/>
            <a:ext cx="495300" cy="495300"/>
          </a:xfrm>
          <a:prstGeom prst="rect">
            <a:avLst/>
          </a:prstGeom>
        </p:spPr>
      </p:pic>
      <p:pic>
        <p:nvPicPr>
          <p:cNvPr id="168" name="Рисунок 16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7724775" y="1819275"/>
            <a:ext cx="495300" cy="495300"/>
          </a:xfrm>
          <a:prstGeom prst="rect">
            <a:avLst/>
          </a:prstGeom>
        </p:spPr>
      </p:pic>
      <p:pic>
        <p:nvPicPr>
          <p:cNvPr id="169" name="Рисунок 168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9305925" y="1819275"/>
            <a:ext cx="495300" cy="495300"/>
          </a:xfrm>
          <a:prstGeom prst="rect">
            <a:avLst/>
          </a:prstGeom>
        </p:spPr>
      </p:pic>
      <p:pic>
        <p:nvPicPr>
          <p:cNvPr id="170" name="Рисунок 16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10887075" y="1819275"/>
            <a:ext cx="495300" cy="495300"/>
          </a:xfrm>
          <a:prstGeom prst="rect">
            <a:avLst/>
          </a:prstGeom>
        </p:spPr>
      </p:pic>
      <p:pic>
        <p:nvPicPr>
          <p:cNvPr id="171" name="Рисунок 170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7334250" y="4686300"/>
            <a:ext cx="428625" cy="428625"/>
          </a:xfrm>
          <a:prstGeom prst="rect">
            <a:avLst/>
          </a:prstGeom>
        </p:spPr>
      </p:pic>
      <p:pic>
        <p:nvPicPr>
          <p:cNvPr id="172" name="Рисунок 17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2971800" y="5715000"/>
            <a:ext cx="428625" cy="428625"/>
          </a:xfrm>
          <a:prstGeom prst="rect">
            <a:avLst/>
          </a:prstGeom>
        </p:spPr>
      </p:pic>
      <p:pic>
        <p:nvPicPr>
          <p:cNvPr id="173" name="Рисунок 17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5162550" y="5715000"/>
            <a:ext cx="428625" cy="428625"/>
          </a:xfrm>
          <a:prstGeom prst="rect">
            <a:avLst/>
          </a:prstGeom>
        </p:spPr>
      </p:pic>
      <p:pic>
        <p:nvPicPr>
          <p:cNvPr id="174" name="Рисунок 17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7591425" y="5715000"/>
            <a:ext cx="428625" cy="428625"/>
          </a:xfrm>
          <a:prstGeom prst="rect">
            <a:avLst/>
          </a:prstGeom>
        </p:spPr>
      </p:pic>
      <p:pic>
        <p:nvPicPr>
          <p:cNvPr id="175" name="Рисунок 17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9763125" y="5715000"/>
            <a:ext cx="42862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76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rand">
            <a:extLst>
              <a:ext uri="{FF2B5EF4-FFF2-40B4-BE49-F238E27FC236}">
                <a16:creationId xmlns:a16="http://schemas.microsoft.com/office/drawing/2014/main" id="{EE831AD2-5E80-4A9F-9D7D-1DFCBD722F1C}"/>
              </a:ext>
            </a:extLst>
          </p:cNvPr>
          <p:cNvSpPr>
            <a:spLocks noGrp="1"/>
          </p:cNvSpPr>
          <p:nvPr/>
        </p:nvSpPr>
        <p:spPr>
          <a:xfrm>
            <a:off x="342900" y="238125"/>
            <a:ext cx="1714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A55C9"/>
                </a:solidFill>
                <a:latin typeface="Arial"/>
                <a:ea typeface="Arial"/>
                <a:cs typeface="Arial"/>
              </a:rPr>
              <a:t>МачЭнерджи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7C14EEEA-1F7B-433C-B13B-2898112FE6C0}"/>
              </a:ext>
            </a:extLst>
          </p:cNvPr>
          <p:cNvSpPr>
            <a:spLocks noGrp="1"/>
          </p:cNvSpPr>
          <p:nvPr/>
        </p:nvSpPr>
        <p:spPr>
          <a:xfrm>
            <a:off x="342900" y="533400"/>
            <a:ext cx="400050" cy="953"/>
          </a:xfrm>
          <a:prstGeom prst="line">
            <a:avLst/>
          </a:prstGeom>
          <a:noFill/>
          <a:ln w="19050">
            <a:solidFill>
              <a:srgbClr val="0A55C9"/>
            </a:solidFill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AFEFD39-1EFB-41AC-9CB3-627A4BCF082A}"/>
              </a:ext>
            </a:extLst>
          </p:cNvPr>
          <p:cNvSpPr>
            <a:spLocks noGrp="1"/>
          </p:cNvSpPr>
          <p:nvPr/>
        </p:nvSpPr>
        <p:spPr>
          <a:xfrm>
            <a:off x="342900" y="685800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0">
                <a:solidFill>
                  <a:srgbClr val="1F2E48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F2E48"/>
                </a:solidFill>
                <a:latin typeface="Arial"/>
                <a:ea typeface="Arial"/>
                <a:cs typeface="Arial"/>
              </a:rPr>
              <a:t>ПРЕДЛАГАЕМОЕ РЕШЕНИЕ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4A80960-5883-4AB2-A846-0494ACD740BD}"/>
              </a:ext>
            </a:extLst>
          </p:cNvPr>
          <p:cNvSpPr>
            <a:spLocks noGrp="1"/>
          </p:cNvSpPr>
          <p:nvPr/>
        </p:nvSpPr>
        <p:spPr>
          <a:xfrm>
            <a:off x="342900" y="914400"/>
            <a:ext cx="4953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099"/>
          </a:bodyPr>
          <a:lstStyle/>
          <a:p>
            <a:pPr algn="l">
              <a:buNone/>
              <a:defRPr sz="2775" b="1">
                <a:solidFill>
                  <a:srgbClr val="081A38"/>
                </a:solidFill>
                <a:latin typeface="Arial Narrow"/>
                <a:ea typeface="Arial Narrow"/>
                <a:cs typeface="Arial Narrow"/>
              </a:defRPr>
            </a:pPr>
            <a:r>
              <a:rPr sz="2775" b="1">
                <a:solidFill>
                  <a:srgbClr val="081A38"/>
                </a:solidFill>
                <a:latin typeface="Arial Narrow"/>
                <a:ea typeface="Arial Narrow"/>
                <a:cs typeface="Arial Narrow"/>
              </a:rPr>
              <a:t>ГИБРИДНАЯ СОЛНЕЧНАЯ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6044878-FD83-456D-932B-8416EED94DDC}"/>
              </a:ext>
            </a:extLst>
          </p:cNvPr>
          <p:cNvSpPr>
            <a:spLocks noGrp="1"/>
          </p:cNvSpPr>
          <p:nvPr/>
        </p:nvSpPr>
        <p:spPr>
          <a:xfrm>
            <a:off x="342900" y="1323975"/>
            <a:ext cx="4953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099"/>
          </a:bodyPr>
          <a:lstStyle/>
          <a:p>
            <a:pPr algn="l">
              <a:buNone/>
              <a:defRPr sz="2775" b="1">
                <a:solidFill>
                  <a:srgbClr val="0A55C9"/>
                </a:solidFill>
                <a:latin typeface="Arial Narrow"/>
                <a:ea typeface="Arial Narrow"/>
                <a:cs typeface="Arial Narrow"/>
              </a:defRPr>
            </a:pPr>
            <a:r>
              <a:rPr sz="2775" b="1">
                <a:solidFill>
                  <a:srgbClr val="0A55C9"/>
                </a:solidFill>
                <a:latin typeface="Arial Narrow"/>
                <a:ea typeface="Arial Narrow"/>
                <a:cs typeface="Arial Narrow"/>
              </a:rPr>
              <a:t>ЭЛЕКТРОСТАНЦИЯ 35 кВт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BF8DFA8-58A7-44F5-84B8-BA5DEFE4872C}"/>
              </a:ext>
            </a:extLst>
          </p:cNvPr>
          <p:cNvSpPr>
            <a:spLocks noGrp="1"/>
          </p:cNvSpPr>
          <p:nvPr/>
        </p:nvSpPr>
        <p:spPr>
          <a:xfrm>
            <a:off x="342900" y="1781175"/>
            <a:ext cx="4000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13" b="0">
                <a:solidFill>
                  <a:srgbClr val="26365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263650"/>
                </a:solidFill>
                <a:latin typeface="Arial"/>
                <a:ea typeface="Arial"/>
                <a:cs typeface="Arial"/>
              </a:rPr>
              <a:t>Комплексное решение для автономного и резервного</a:t>
            </a:r>
          </a:p>
          <a:p>
            <a:pPr algn="l">
              <a:buNone/>
              <a:defRPr sz="1013" b="0">
                <a:solidFill>
                  <a:srgbClr val="26365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263650"/>
                </a:solidFill>
                <a:latin typeface="Arial"/>
                <a:ea typeface="Arial"/>
                <a:cs typeface="Arial"/>
              </a:rPr>
              <a:t>энергоснабжения объекта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0E6967B-81BA-4D03-9085-60528745EB41}"/>
              </a:ext>
            </a:extLst>
          </p:cNvPr>
          <p:cNvSpPr>
            <a:spLocks noGrp="1"/>
          </p:cNvSpPr>
          <p:nvPr/>
        </p:nvSpPr>
        <p:spPr>
          <a:xfrm>
            <a:off x="342900" y="2333625"/>
            <a:ext cx="3143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A55C9"/>
                </a:solidFill>
                <a:latin typeface="Arial"/>
                <a:ea typeface="Arial"/>
                <a:cs typeface="Arial"/>
              </a:rPr>
              <a:t>В КОМПЛЕКТАЦИЮ ВХОДИТ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6CAA808-8AF0-48A8-B75F-11B17AB39502}"/>
              </a:ext>
            </a:extLst>
          </p:cNvPr>
          <p:cNvSpPr>
            <a:spLocks noGrp="1"/>
          </p:cNvSpPr>
          <p:nvPr/>
        </p:nvSpPr>
        <p:spPr>
          <a:xfrm>
            <a:off x="1009650" y="2638425"/>
            <a:ext cx="2428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63" b="1">
                <a:solidFill>
                  <a:srgbClr val="102040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102040"/>
                </a:solidFill>
                <a:latin typeface="Arial"/>
                <a:ea typeface="Arial"/>
                <a:cs typeface="Arial"/>
              </a:rPr>
              <a:t>63 солнечных модуля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B7052ED-197B-4D85-AFD4-D743C584E00D}"/>
              </a:ext>
            </a:extLst>
          </p:cNvPr>
          <p:cNvSpPr>
            <a:spLocks noGrp="1"/>
          </p:cNvSpPr>
          <p:nvPr/>
        </p:nvSpPr>
        <p:spPr>
          <a:xfrm>
            <a:off x="1009650" y="2857500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878" b="0">
                <a:solidFill>
                  <a:srgbClr val="39485E"/>
                </a:solidFill>
                <a:latin typeface="Arial"/>
                <a:ea typeface="Arial"/>
                <a:cs typeface="Arial"/>
              </a:defRPr>
            </a:pPr>
            <a:r>
              <a:rPr sz="878" b="0">
                <a:solidFill>
                  <a:srgbClr val="39485E"/>
                </a:solidFill>
                <a:latin typeface="Arial"/>
                <a:ea typeface="Arial"/>
                <a:cs typeface="Arial"/>
              </a:rPr>
              <a:t>Мощность одного модуля — 610 Вт</a:t>
            </a:r>
          </a:p>
        </p:txBody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BE45234-0DF6-415E-BA1C-34511E364906}"/>
              </a:ext>
            </a:extLst>
          </p:cNvPr>
          <p:cNvSpPr>
            <a:spLocks noGrp="1"/>
          </p:cNvSpPr>
          <p:nvPr/>
        </p:nvSpPr>
        <p:spPr>
          <a:xfrm>
            <a:off x="1009650" y="3209925"/>
            <a:ext cx="2371725" cy="953"/>
          </a:xfrm>
          <a:prstGeom prst="line">
            <a:avLst/>
          </a:prstGeom>
          <a:noFill/>
          <a:ln w="9525">
            <a:solidFill>
              <a:srgbClr val="D9E2ED"/>
            </a:solidFill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F49351A-A343-4B94-9A16-148B4D0C2F24}"/>
              </a:ext>
            </a:extLst>
          </p:cNvPr>
          <p:cNvSpPr>
            <a:spLocks noGrp="1"/>
          </p:cNvSpPr>
          <p:nvPr/>
        </p:nvSpPr>
        <p:spPr>
          <a:xfrm>
            <a:off x="1009650" y="3143250"/>
            <a:ext cx="2428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63" b="1">
                <a:solidFill>
                  <a:srgbClr val="102040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102040"/>
                </a:solidFill>
                <a:latin typeface="Arial"/>
                <a:ea typeface="Arial"/>
                <a:cs typeface="Arial"/>
              </a:rPr>
              <a:t>Гибридный инвертор 35 кВт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2084A8B-F465-45C1-9D66-6BD547652453}"/>
              </a:ext>
            </a:extLst>
          </p:cNvPr>
          <p:cNvSpPr>
            <a:spLocks noGrp="1"/>
          </p:cNvSpPr>
          <p:nvPr/>
        </p:nvSpPr>
        <p:spPr>
          <a:xfrm>
            <a:off x="1009650" y="3362325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0167" lnSpcReduction="10000"/>
          </a:bodyPr>
          <a:lstStyle/>
          <a:p>
            <a:pPr algn="l">
              <a:buNone/>
              <a:defRPr sz="878" b="0">
                <a:solidFill>
                  <a:srgbClr val="39485E"/>
                </a:solidFill>
                <a:latin typeface="Arial"/>
                <a:ea typeface="Arial"/>
                <a:cs typeface="Arial"/>
              </a:defRPr>
            </a:pPr>
            <a:r>
              <a:rPr sz="878" b="0">
                <a:solidFill>
                  <a:srgbClr val="39485E"/>
                </a:solidFill>
                <a:latin typeface="Arial"/>
                <a:ea typeface="Arial"/>
                <a:cs typeface="Arial"/>
              </a:rPr>
              <a:t>Трёхфазная система управления потоками</a:t>
            </a:r>
          </a:p>
          <a:p>
            <a:pPr algn="l">
              <a:buNone/>
              <a:defRPr sz="878" b="0">
                <a:solidFill>
                  <a:srgbClr val="39485E"/>
                </a:solidFill>
                <a:latin typeface="Arial"/>
                <a:ea typeface="Arial"/>
                <a:cs typeface="Arial"/>
              </a:defRPr>
            </a:pPr>
            <a:r>
              <a:rPr sz="878" b="0">
                <a:solidFill>
                  <a:srgbClr val="39485E"/>
                </a:solidFill>
                <a:latin typeface="Arial"/>
                <a:ea typeface="Arial"/>
                <a:cs typeface="Arial"/>
              </a:rPr>
              <a:t>энергии между сетью, панелями</a:t>
            </a:r>
          </a:p>
          <a:p>
            <a:pPr algn="l">
              <a:buNone/>
              <a:defRPr sz="878" b="0">
                <a:solidFill>
                  <a:srgbClr val="39485E"/>
                </a:solidFill>
                <a:latin typeface="Arial"/>
                <a:ea typeface="Arial"/>
                <a:cs typeface="Arial"/>
              </a:defRPr>
            </a:pPr>
            <a:r>
              <a:rPr sz="878" b="0">
                <a:solidFill>
                  <a:srgbClr val="39485E"/>
                </a:solidFill>
                <a:latin typeface="Arial"/>
                <a:ea typeface="Arial"/>
                <a:cs typeface="Arial"/>
              </a:rPr>
              <a:t>и аккумуляторами</a:t>
            </a:r>
          </a:p>
        </p:txBody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E49497C-A00E-40E5-AD4C-A3A7F6653217}"/>
              </a:ext>
            </a:extLst>
          </p:cNvPr>
          <p:cNvSpPr>
            <a:spLocks noGrp="1"/>
          </p:cNvSpPr>
          <p:nvPr/>
        </p:nvSpPr>
        <p:spPr>
          <a:xfrm>
            <a:off x="1009650" y="3714750"/>
            <a:ext cx="2371725" cy="953"/>
          </a:xfrm>
          <a:prstGeom prst="line">
            <a:avLst/>
          </a:prstGeom>
          <a:noFill/>
          <a:ln w="9525">
            <a:solidFill>
              <a:srgbClr val="D9E2ED"/>
            </a:solidFill>
            <a:prstDash val="solid"/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8518E93-1848-4188-97C6-049EB8C9DE2A}"/>
              </a:ext>
            </a:extLst>
          </p:cNvPr>
          <p:cNvSpPr>
            <a:spLocks noGrp="1"/>
          </p:cNvSpPr>
          <p:nvPr/>
        </p:nvSpPr>
        <p:spPr>
          <a:xfrm>
            <a:off x="1009650" y="3895725"/>
            <a:ext cx="2428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63" b="1">
                <a:solidFill>
                  <a:srgbClr val="102040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102040"/>
                </a:solidFill>
                <a:latin typeface="Arial"/>
                <a:ea typeface="Arial"/>
                <a:cs typeface="Arial"/>
              </a:rPr>
              <a:t>Аккумуляторная система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7BFC6F2B-6459-4E9E-9F4E-85CA296D22D8}"/>
              </a:ext>
            </a:extLst>
          </p:cNvPr>
          <p:cNvSpPr>
            <a:spLocks noGrp="1"/>
          </p:cNvSpPr>
          <p:nvPr/>
        </p:nvSpPr>
        <p:spPr>
          <a:xfrm>
            <a:off x="1009650" y="4114800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878" b="0">
                <a:solidFill>
                  <a:srgbClr val="39485E"/>
                </a:solidFill>
                <a:latin typeface="Arial"/>
                <a:ea typeface="Arial"/>
                <a:cs typeface="Arial"/>
              </a:defRPr>
            </a:pPr>
            <a:r>
              <a:rPr sz="878" b="0">
                <a:solidFill>
                  <a:srgbClr val="39485E"/>
                </a:solidFill>
                <a:latin typeface="Arial"/>
                <a:ea typeface="Arial"/>
                <a:cs typeface="Arial"/>
              </a:rPr>
              <a:t>Литий-железо-фосфатная батарея</a:t>
            </a:r>
          </a:p>
          <a:p>
            <a:pPr algn="l">
              <a:buNone/>
              <a:defRPr sz="878" b="0">
                <a:solidFill>
                  <a:srgbClr val="39485E"/>
                </a:solidFill>
                <a:latin typeface="Arial"/>
                <a:ea typeface="Arial"/>
                <a:cs typeface="Arial"/>
              </a:defRPr>
            </a:pPr>
            <a:r>
              <a:rPr sz="878" b="0">
                <a:solidFill>
                  <a:srgbClr val="39485E"/>
                </a:solidFill>
                <a:latin typeface="Arial"/>
                <a:ea typeface="Arial"/>
                <a:cs typeface="Arial"/>
              </a:rPr>
              <a:t>51,2 В · 314 А·ч · 16,08 кВт·ч</a:t>
            </a:r>
          </a:p>
        </p:txBody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FC5AA080-DFDD-4328-9FB9-2E673F5523FD}"/>
              </a:ext>
            </a:extLst>
          </p:cNvPr>
          <p:cNvSpPr>
            <a:spLocks noGrp="1"/>
          </p:cNvSpPr>
          <p:nvPr/>
        </p:nvSpPr>
        <p:spPr>
          <a:xfrm>
            <a:off x="1009650" y="4467225"/>
            <a:ext cx="2371725" cy="953"/>
          </a:xfrm>
          <a:prstGeom prst="line">
            <a:avLst/>
          </a:prstGeom>
          <a:noFill/>
          <a:ln w="9525">
            <a:solidFill>
              <a:srgbClr val="D9E2ED"/>
            </a:solidFill>
            <a:prstDash val="solid"/>
          </a:ln>
        </p:spPr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9558F53-02E7-4259-9D90-1DEC55B90EBB}"/>
              </a:ext>
            </a:extLst>
          </p:cNvPr>
          <p:cNvSpPr>
            <a:spLocks noGrp="1"/>
          </p:cNvSpPr>
          <p:nvPr/>
        </p:nvSpPr>
        <p:spPr>
          <a:xfrm>
            <a:off x="1009650" y="4543425"/>
            <a:ext cx="2428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420"/>
          </a:bodyPr>
          <a:lstStyle/>
          <a:p>
            <a:pPr algn="l">
              <a:buNone/>
              <a:defRPr sz="1163" b="1">
                <a:solidFill>
                  <a:srgbClr val="102040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102040"/>
                </a:solidFill>
                <a:latin typeface="Arial"/>
                <a:ea typeface="Arial"/>
                <a:cs typeface="Arial"/>
              </a:rPr>
              <a:t>Комплект подключения и монтажа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C1A5ED3-61BA-4996-9925-E9AC31008311}"/>
              </a:ext>
            </a:extLst>
          </p:cNvPr>
          <p:cNvSpPr>
            <a:spLocks noGrp="1"/>
          </p:cNvSpPr>
          <p:nvPr/>
        </p:nvSpPr>
        <p:spPr>
          <a:xfrm>
            <a:off x="1009650" y="4762500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0167" lnSpcReduction="10000"/>
          </a:bodyPr>
          <a:lstStyle/>
          <a:p>
            <a:pPr algn="l">
              <a:buNone/>
              <a:defRPr sz="878" b="0">
                <a:solidFill>
                  <a:srgbClr val="39485E"/>
                </a:solidFill>
                <a:latin typeface="Arial"/>
                <a:ea typeface="Arial"/>
                <a:cs typeface="Arial"/>
              </a:defRPr>
            </a:pPr>
            <a:r>
              <a:rPr sz="878" b="0">
                <a:solidFill>
                  <a:srgbClr val="39485E"/>
                </a:solidFill>
                <a:latin typeface="Arial"/>
                <a:ea typeface="Arial"/>
                <a:cs typeface="Arial"/>
              </a:rPr>
              <a:t>Распределительное оборудование,</a:t>
            </a:r>
          </a:p>
          <a:p>
            <a:pPr algn="l">
              <a:buNone/>
              <a:defRPr sz="878" b="0">
                <a:solidFill>
                  <a:srgbClr val="39485E"/>
                </a:solidFill>
                <a:latin typeface="Arial"/>
                <a:ea typeface="Arial"/>
                <a:cs typeface="Arial"/>
              </a:defRPr>
            </a:pPr>
            <a:r>
              <a:rPr sz="878" b="0">
                <a:solidFill>
                  <a:srgbClr val="39485E"/>
                </a:solidFill>
                <a:latin typeface="Arial"/>
                <a:ea typeface="Arial"/>
                <a:cs typeface="Arial"/>
              </a:rPr>
              <a:t>кабели, коннекторы и индивидуальная</a:t>
            </a:r>
          </a:p>
          <a:p>
            <a:pPr algn="l">
              <a:buNone/>
              <a:defRPr sz="878" b="0">
                <a:solidFill>
                  <a:srgbClr val="39485E"/>
                </a:solidFill>
                <a:latin typeface="Arial"/>
                <a:ea typeface="Arial"/>
                <a:cs typeface="Arial"/>
              </a:defRPr>
            </a:pPr>
            <a:r>
              <a:rPr sz="878" b="0">
                <a:solidFill>
                  <a:srgbClr val="39485E"/>
                </a:solidFill>
                <a:latin typeface="Arial"/>
                <a:ea typeface="Arial"/>
                <a:cs typeface="Arial"/>
              </a:rPr>
              <a:t>монтажная система</a:t>
            </a:r>
          </a:p>
        </p:txBody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8435D0F7-0E54-4170-BE15-13E32CD357EE}"/>
              </a:ext>
            </a:extLst>
          </p:cNvPr>
          <p:cNvSpPr>
            <a:spLocks noGrp="1"/>
          </p:cNvSpPr>
          <p:nvPr/>
        </p:nvSpPr>
        <p:spPr>
          <a:xfrm>
            <a:off x="1009650" y="5114925"/>
            <a:ext cx="2371725" cy="953"/>
          </a:xfrm>
          <a:prstGeom prst="line">
            <a:avLst/>
          </a:prstGeom>
          <a:noFill/>
          <a:ln w="9525">
            <a:solidFill>
              <a:srgbClr val="D9E2ED"/>
            </a:solidFill>
            <a:prstDash val="solid"/>
          </a:ln>
        </p:spPr>
      </p:sp>
      <p:pic>
        <p:nvPicPr>
          <p:cNvPr id="163" name="Рисунок 16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76625" y="1823145"/>
            <a:ext cx="4667250" cy="3354586"/>
          </a:xfrm>
          <a:prstGeom prst="rect">
            <a:avLst/>
          </a:prstGeom>
        </p:spPr>
      </p:pic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579CDB51-87B7-4A99-90C4-B3AC37AC897D}"/>
              </a:ext>
            </a:extLst>
          </p:cNvPr>
          <p:cNvSpPr>
            <a:spLocks noGrp="1"/>
          </p:cNvSpPr>
          <p:nvPr/>
        </p:nvSpPr>
        <p:spPr>
          <a:xfrm>
            <a:off x="342900" y="5219700"/>
            <a:ext cx="409575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9525">
            <a:solidFill>
              <a:srgbClr val="DDE5E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E77FF99B-1567-45A9-8000-AE8CE3BD9748}"/>
              </a:ext>
            </a:extLst>
          </p:cNvPr>
          <p:cNvSpPr>
            <a:spLocks noGrp="1"/>
          </p:cNvSpPr>
          <p:nvPr/>
        </p:nvSpPr>
        <p:spPr>
          <a:xfrm>
            <a:off x="962025" y="5305425"/>
            <a:ext cx="1409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788" b="0">
                <a:solidFill>
                  <a:srgbClr val="41516A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1516A"/>
                </a:solidFill>
                <a:latin typeface="Arial"/>
                <a:ea typeface="Arial"/>
                <a:cs typeface="Arial"/>
              </a:rPr>
              <a:t>Общий вес комплекта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E1849C7-7CE5-4503-9AEC-5E8604D8E2B6}"/>
              </a:ext>
            </a:extLst>
          </p:cNvPr>
          <p:cNvSpPr>
            <a:spLocks noGrp="1"/>
          </p:cNvSpPr>
          <p:nvPr/>
        </p:nvSpPr>
        <p:spPr>
          <a:xfrm>
            <a:off x="962025" y="5476875"/>
            <a:ext cx="1238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A55C9"/>
                </a:solidFill>
                <a:latin typeface="Arial"/>
                <a:ea typeface="Arial"/>
                <a:cs typeface="Arial"/>
              </a:rPr>
              <a:t>4 276 кг</a:t>
            </a:r>
          </a:p>
        </p:txBody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27117195-E02A-4C38-8944-1F6127EDD43A}"/>
              </a:ext>
            </a:extLst>
          </p:cNvPr>
          <p:cNvSpPr>
            <a:spLocks noGrp="1"/>
          </p:cNvSpPr>
          <p:nvPr/>
        </p:nvSpPr>
        <p:spPr>
          <a:xfrm>
            <a:off x="2228850" y="5305425"/>
            <a:ext cx="953" cy="352425"/>
          </a:xfrm>
          <a:prstGeom prst="line">
            <a:avLst/>
          </a:prstGeom>
          <a:noFill/>
          <a:ln w="9525">
            <a:solidFill>
              <a:srgbClr val="D7DFEA"/>
            </a:solidFill>
            <a:prstDash val="solid"/>
          </a:ln>
        </p:spPr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0E2846AF-1819-4A5A-A1C3-160D30718266}"/>
              </a:ext>
            </a:extLst>
          </p:cNvPr>
          <p:cNvSpPr>
            <a:spLocks noGrp="1"/>
          </p:cNvSpPr>
          <p:nvPr/>
        </p:nvSpPr>
        <p:spPr>
          <a:xfrm>
            <a:off x="2895600" y="5305425"/>
            <a:ext cx="1409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788" b="0">
                <a:solidFill>
                  <a:srgbClr val="41516A"/>
                </a:solidFill>
                <a:latin typeface="Arial"/>
                <a:ea typeface="Arial"/>
                <a:cs typeface="Arial"/>
              </a:defRPr>
            </a:pPr>
            <a:r>
              <a:rPr sz="788" b="0">
                <a:solidFill>
                  <a:srgbClr val="41516A"/>
                </a:solidFill>
                <a:latin typeface="Arial"/>
                <a:ea typeface="Arial"/>
                <a:cs typeface="Arial"/>
              </a:rPr>
              <a:t>Общий объём комплекта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DC99795-A3A2-46C7-BD7A-21CFACF4A730}"/>
              </a:ext>
            </a:extLst>
          </p:cNvPr>
          <p:cNvSpPr>
            <a:spLocks noGrp="1"/>
          </p:cNvSpPr>
          <p:nvPr/>
        </p:nvSpPr>
        <p:spPr>
          <a:xfrm>
            <a:off x="2895600" y="5476875"/>
            <a:ext cx="1238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A55C9"/>
                </a:solidFill>
                <a:latin typeface="Arial"/>
                <a:ea typeface="Arial"/>
                <a:cs typeface="Arial"/>
              </a:rPr>
              <a:t>14,68 м³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42F1846F-BE31-4072-83EC-3FC9B78F99E8}"/>
              </a:ext>
            </a:extLst>
          </p:cNvPr>
          <p:cNvSpPr>
            <a:spLocks noGrp="1"/>
          </p:cNvSpPr>
          <p:nvPr/>
        </p:nvSpPr>
        <p:spPr>
          <a:xfrm>
            <a:off x="342900" y="5791200"/>
            <a:ext cx="685800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638" b="0">
                <a:solidFill>
                  <a:srgbClr val="5B6B80"/>
                </a:solidFill>
                <a:latin typeface="Arial"/>
                <a:ea typeface="Arial"/>
                <a:cs typeface="Arial"/>
              </a:defRPr>
            </a:pPr>
            <a:r>
              <a:rPr sz="638" b="0">
                <a:solidFill>
                  <a:srgbClr val="5B6B80"/>
                </a:solidFill>
                <a:latin typeface="Arial"/>
                <a:ea typeface="Arial"/>
                <a:cs typeface="Arial"/>
              </a:rPr>
              <a:t>* Состав и технические характеристики соответствуют спецификации из коммерческого предложения.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AA0E8188-B198-49FD-AA44-EBC9E1C379F3}"/>
              </a:ext>
            </a:extLst>
          </p:cNvPr>
          <p:cNvSpPr>
            <a:spLocks noGrp="1"/>
          </p:cNvSpPr>
          <p:nvPr/>
        </p:nvSpPr>
        <p:spPr>
          <a:xfrm>
            <a:off x="8162925" y="200025"/>
            <a:ext cx="3857625" cy="5724525"/>
          </a:xfrm>
          <a:prstGeom prst="roundRect">
            <a:avLst>
              <a:gd name="adj" fmla="val 4938"/>
            </a:avLst>
          </a:prstGeom>
          <a:gradFill>
            <a:gsLst>
              <a:gs pos="0">
                <a:srgbClr val="1262DC"/>
              </a:gs>
              <a:gs pos="48000">
                <a:srgbClr val="0746B2"/>
              </a:gs>
              <a:gs pos="100000">
                <a:srgbClr val="063787"/>
              </a:gs>
            </a:gsLst>
            <a:lin ang="8100000"/>
          </a:gradFill>
          <a:ln w="9525">
            <a:solidFill>
              <a:srgbClr val="073B98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97" name="Прямоугольник: скругленные углы 96">
            <a:extLst>
              <a:ext uri="{FF2B5EF4-FFF2-40B4-BE49-F238E27FC236}">
                <a16:creationId xmlns:a16="http://schemas.microsoft.com/office/drawing/2014/main" id="{31E9AD3C-DDBA-492D-8EAE-ECE40919B3CD}"/>
              </a:ext>
            </a:extLst>
          </p:cNvPr>
          <p:cNvSpPr>
            <a:spLocks noGrp="1"/>
          </p:cNvSpPr>
          <p:nvPr/>
        </p:nvSpPr>
        <p:spPr>
          <a:xfrm>
            <a:off x="342900" y="6019800"/>
            <a:ext cx="1167765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9E2ED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617E3E70-E46E-454B-B00C-BE1109B53DA1}"/>
              </a:ext>
            </a:extLst>
          </p:cNvPr>
          <p:cNvSpPr>
            <a:spLocks noGrp="1"/>
          </p:cNvSpPr>
          <p:nvPr/>
        </p:nvSpPr>
        <p:spPr>
          <a:xfrm>
            <a:off x="1190625" y="6143625"/>
            <a:ext cx="238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00" b="1">
                <a:solidFill>
                  <a:srgbClr val="0A55C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A55C9"/>
                </a:solidFill>
                <a:latin typeface="Arial"/>
                <a:ea typeface="Arial"/>
                <a:cs typeface="Arial"/>
              </a:rPr>
              <a:t>Надёжная энергия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842DC3E6-65D2-4D57-8451-419C61AAD155}"/>
              </a:ext>
            </a:extLst>
          </p:cNvPr>
          <p:cNvSpPr>
            <a:spLocks noGrp="1"/>
          </p:cNvSpPr>
          <p:nvPr/>
        </p:nvSpPr>
        <p:spPr>
          <a:xfrm>
            <a:off x="1190625" y="6391275"/>
            <a:ext cx="2571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00" b="0">
                <a:solidFill>
                  <a:srgbClr val="314158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314158"/>
                </a:solidFill>
                <a:latin typeface="Arial"/>
                <a:ea typeface="Arial"/>
                <a:cs typeface="Arial"/>
              </a:rPr>
              <a:t>для стабильной работы вашего объекта</a:t>
            </a:r>
          </a:p>
        </p:txBody>
      </p:sp>
      <p:sp>
        <p:nv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3D7DCDDD-F51B-46FE-8E8C-E0053DB17663}"/>
              </a:ext>
            </a:extLst>
          </p:cNvPr>
          <p:cNvSpPr>
            <a:spLocks noGrp="1"/>
          </p:cNvSpPr>
          <p:nvPr/>
        </p:nvSpPr>
        <p:spPr>
          <a:xfrm>
            <a:off x="4124325" y="6172200"/>
            <a:ext cx="953" cy="361950"/>
          </a:xfrm>
          <a:prstGeom prst="line">
            <a:avLst/>
          </a:prstGeom>
          <a:noFill/>
          <a:ln w="9525">
            <a:solidFill>
              <a:srgbClr val="D0D9E5"/>
            </a:solidFill>
            <a:prstDash val="solid"/>
          </a:ln>
        </p:spPr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58C4E9AF-5973-41EB-A22F-129957480EB8}"/>
              </a:ext>
            </a:extLst>
          </p:cNvPr>
          <p:cNvSpPr>
            <a:spLocks noGrp="1"/>
          </p:cNvSpPr>
          <p:nvPr/>
        </p:nvSpPr>
        <p:spPr>
          <a:xfrm>
            <a:off x="5314950" y="62198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75" b="0">
                <a:solidFill>
                  <a:srgbClr val="1B2940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2940"/>
                </a:solidFill>
                <a:latin typeface="Arial"/>
                <a:ea typeface="Arial"/>
                <a:cs typeface="Arial"/>
              </a:rPr>
              <a:t>+7 921 983-72-15</a:t>
            </a:r>
          </a:p>
        </p:txBody>
      </p:sp>
      <p:sp>
        <p:nv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id="{3CF324F5-5175-43B7-9056-79760839DF9C}"/>
              </a:ext>
            </a:extLst>
          </p:cNvPr>
          <p:cNvSpPr>
            <a:spLocks noGrp="1"/>
          </p:cNvSpPr>
          <p:nvPr/>
        </p:nvSpPr>
        <p:spPr>
          <a:xfrm>
            <a:off x="7458075" y="6172200"/>
            <a:ext cx="953" cy="361950"/>
          </a:xfrm>
          <a:prstGeom prst="line">
            <a:avLst/>
          </a:prstGeom>
          <a:noFill/>
          <a:ln w="9525">
            <a:solidFill>
              <a:srgbClr val="D0D9E5"/>
            </a:solidFill>
            <a:prstDash val="solid"/>
          </a:ln>
        </p:spPr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A63F68C0-67EF-4A19-9253-962D49F28FAE}"/>
              </a:ext>
            </a:extLst>
          </p:cNvPr>
          <p:cNvSpPr>
            <a:spLocks noGrp="1"/>
          </p:cNvSpPr>
          <p:nvPr/>
        </p:nvSpPr>
        <p:spPr>
          <a:xfrm>
            <a:off x="8705850" y="6219825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1B294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B2940"/>
                </a:solidFill>
                <a:latin typeface="Arial"/>
                <a:ea typeface="Arial"/>
                <a:cs typeface="Arial"/>
              </a:rPr>
              <a:t>muchenergy.ru</a:t>
            </a:r>
          </a:p>
        </p:txBody>
      </p:sp>
      <p:pic>
        <p:nvPicPr>
          <p:cNvPr id="179" name="Рисунок 17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361950" y="2647950"/>
            <a:ext cx="381000" cy="381000"/>
          </a:xfrm>
          <a:prstGeom prst="rect">
            <a:avLst/>
          </a:prstGeom>
        </p:spPr>
      </p:pic>
      <p:pic>
        <p:nvPicPr>
          <p:cNvPr id="180" name="Рисунок 179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361950" y="3152775"/>
            <a:ext cx="381000" cy="381000"/>
          </a:xfrm>
          <a:prstGeom prst="rect">
            <a:avLst/>
          </a:prstGeom>
        </p:spPr>
      </p:pic>
      <p:pic>
        <p:nvPicPr>
          <p:cNvPr id="181" name="Рисунок 180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361950" y="3905250"/>
            <a:ext cx="381000" cy="381000"/>
          </a:xfrm>
          <a:prstGeom prst="rect">
            <a:avLst/>
          </a:prstGeom>
        </p:spPr>
      </p:pic>
      <p:pic>
        <p:nvPicPr>
          <p:cNvPr id="182" name="Рисунок 181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361950" y="4552950"/>
            <a:ext cx="381000" cy="381000"/>
          </a:xfrm>
          <a:prstGeom prst="rect">
            <a:avLst/>
          </a:prstGeom>
        </p:spPr>
      </p:pic>
      <p:pic>
        <p:nvPicPr>
          <p:cNvPr id="183" name="Рисунок 182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533400" y="5334000"/>
            <a:ext cx="285750" cy="285750"/>
          </a:xfrm>
          <a:prstGeom prst="rect">
            <a:avLst/>
          </a:prstGeom>
        </p:spPr>
      </p:pic>
      <p:pic>
        <p:nvPicPr>
          <p:cNvPr id="184" name="Рисунок 18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2466975" y="5334000"/>
            <a:ext cx="285750" cy="285750"/>
          </a:xfrm>
          <a:prstGeom prst="rect">
            <a:avLst/>
          </a:prstGeom>
        </p:spPr>
      </p:pic>
      <p:pic>
        <p:nvPicPr>
          <p:cNvPr id="185" name="Рисунок 184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628650" y="6143625"/>
            <a:ext cx="381000" cy="381000"/>
          </a:xfrm>
          <a:prstGeom prst="rect">
            <a:avLst/>
          </a:prstGeom>
        </p:spPr>
      </p:pic>
      <p:pic>
        <p:nvPicPr>
          <p:cNvPr id="186" name="Рисунок 185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4676775" y="6134100"/>
            <a:ext cx="390525" cy="390525"/>
          </a:xfrm>
          <a:prstGeom prst="rect">
            <a:avLst/>
          </a:prstGeom>
        </p:spPr>
      </p:pic>
      <p:pic>
        <p:nvPicPr>
          <p:cNvPr id="187" name="Рисунок 186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8058150" y="6134100"/>
            <a:ext cx="390525" cy="390525"/>
          </a:xfrm>
          <a:prstGeom prst="rect">
            <a:avLst/>
          </a:prstGeom>
        </p:spPr>
      </p:pic>
      <p:sp>
        <p:nvSpPr>
          <p:cNvPr id="128" name="services-included-heading">
            <a:extLst>
              <a:ext uri="{FF2B5EF4-FFF2-40B4-BE49-F238E27FC236}">
                <a16:creationId xmlns:a16="http://schemas.microsoft.com/office/drawing/2014/main" id="{160091EE-A530-46D5-A98A-77B658887833}"/>
              </a:ext>
            </a:extLst>
          </p:cNvPr>
          <p:cNvSpPr>
            <a:spLocks noGrp="1"/>
          </p:cNvSpPr>
          <p:nvPr/>
        </p:nvSpPr>
        <p:spPr>
          <a:xfrm>
            <a:off x="8505825" y="628650"/>
            <a:ext cx="30956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РАБОТЫ И УСЛУГИ ВКЛЮЧЕНЫ:</a:t>
            </a:r>
          </a:p>
        </p:txBody>
      </p:sp>
      <p:sp>
        <p:nvSpPr>
          <p:cNvPr id="129" name="Прямая соединительная линия 128">
            <a:extLst>
              <a:ext uri="{FF2B5EF4-FFF2-40B4-BE49-F238E27FC236}">
                <a16:creationId xmlns:a16="http://schemas.microsoft.com/office/drawing/2014/main" id="{46AD17D8-1E01-4F38-98FF-D585EFF04CF4}"/>
              </a:ext>
            </a:extLst>
          </p:cNvPr>
          <p:cNvSpPr>
            <a:spLocks noGrp="1"/>
          </p:cNvSpPr>
          <p:nvPr/>
        </p:nvSpPr>
        <p:spPr>
          <a:xfrm>
            <a:off x="8505825" y="962025"/>
            <a:ext cx="438150" cy="953"/>
          </a:xfrm>
          <a:prstGeom prst="line">
            <a:avLst/>
          </a:prstGeom>
          <a:noFill/>
          <a:ln w="9525">
            <a:solidFill>
              <a:srgbClr val="FFFFFF">
                <a:alpha val="85000"/>
              </a:srgbClr>
            </a:solidFill>
            <a:prstDash val="solid"/>
          </a:ln>
        </p:spPr>
      </p:sp>
      <p:pic>
        <p:nvPicPr>
          <p:cNvPr id="190" name="Рисунок 189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8515350" y="1200150"/>
            <a:ext cx="419100" cy="419100"/>
          </a:xfrm>
          <a:prstGeom prst="rect">
            <a:avLst/>
          </a:prstGeom>
        </p:spPr>
      </p:pic>
      <p:sp>
        <p:nvSpPr>
          <p:cNvPr id="131" name="Прямоугольник 130">
            <a:extLst>
              <a:ext uri="{FF2B5EF4-FFF2-40B4-BE49-F238E27FC236}">
                <a16:creationId xmlns:a16="http://schemas.microsoft.com/office/drawing/2014/main" id="{AD8CA669-4EB9-4FE3-B508-B65333460387}"/>
              </a:ext>
            </a:extLst>
          </p:cNvPr>
          <p:cNvSpPr>
            <a:spLocks noGrp="1"/>
          </p:cNvSpPr>
          <p:nvPr/>
        </p:nvSpPr>
        <p:spPr>
          <a:xfrm>
            <a:off x="9144000" y="125730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Проектирование</a:t>
            </a:r>
          </a:p>
        </p:txBody>
      </p:sp>
      <p:sp>
        <p:nvSpPr>
          <p:cNvPr id="132" name="Прямая соединительная линия 131">
            <a:extLst>
              <a:ext uri="{FF2B5EF4-FFF2-40B4-BE49-F238E27FC236}">
                <a16:creationId xmlns:a16="http://schemas.microsoft.com/office/drawing/2014/main" id="{CDAE6B1D-8819-4E20-BFF4-B2D041EE7ED1}"/>
              </a:ext>
            </a:extLst>
          </p:cNvPr>
          <p:cNvSpPr>
            <a:spLocks noGrp="1"/>
          </p:cNvSpPr>
          <p:nvPr/>
        </p:nvSpPr>
        <p:spPr>
          <a:xfrm>
            <a:off x="8505825" y="1866900"/>
            <a:ext cx="3200400" cy="953"/>
          </a:xfrm>
          <a:prstGeom prst="line">
            <a:avLst/>
          </a:prstGeom>
          <a:noFill/>
          <a:ln w="9525">
            <a:solidFill>
              <a:srgbClr val="FFFFFF">
                <a:alpha val="42000"/>
              </a:srgbClr>
            </a:solidFill>
            <a:prstDash val="solid"/>
          </a:ln>
        </p:spPr>
      </p:sp>
      <p:pic>
        <p:nvPicPr>
          <p:cNvPr id="193" name="Рисунок 192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8515350" y="2057400"/>
            <a:ext cx="419100" cy="419100"/>
          </a:xfrm>
          <a:prstGeom prst="rect">
            <a:avLst/>
          </a:prstGeom>
        </p:spPr>
      </p:pic>
      <p:sp>
        <p:nvSpPr>
          <p:cNvPr id="134" name="Прямоугольник 133">
            <a:extLst>
              <a:ext uri="{FF2B5EF4-FFF2-40B4-BE49-F238E27FC236}">
                <a16:creationId xmlns:a16="http://schemas.microsoft.com/office/drawing/2014/main" id="{78ACB01A-DD09-4758-B25F-E32C9D5EA1E1}"/>
              </a:ext>
            </a:extLst>
          </p:cNvPr>
          <p:cNvSpPr>
            <a:spLocks noGrp="1"/>
          </p:cNvSpPr>
          <p:nvPr/>
        </p:nvSpPr>
        <p:spPr>
          <a:xfrm>
            <a:off x="9144000" y="211455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Оборудование</a:t>
            </a:r>
          </a:p>
        </p:txBody>
      </p:sp>
      <p:sp>
        <p:nvSpPr>
          <p:cNvPr id="135" name="Прямая соединительная линия 134">
            <a:extLst>
              <a:ext uri="{FF2B5EF4-FFF2-40B4-BE49-F238E27FC236}">
                <a16:creationId xmlns:a16="http://schemas.microsoft.com/office/drawing/2014/main" id="{2F1E71FB-FA14-444E-94CF-1ECCB1D8B36A}"/>
              </a:ext>
            </a:extLst>
          </p:cNvPr>
          <p:cNvSpPr>
            <a:spLocks noGrp="1"/>
          </p:cNvSpPr>
          <p:nvPr/>
        </p:nvSpPr>
        <p:spPr>
          <a:xfrm>
            <a:off x="8505825" y="2724150"/>
            <a:ext cx="3200400" cy="953"/>
          </a:xfrm>
          <a:prstGeom prst="line">
            <a:avLst/>
          </a:prstGeom>
          <a:noFill/>
          <a:ln w="9525">
            <a:solidFill>
              <a:srgbClr val="FFFFFF">
                <a:alpha val="42000"/>
              </a:srgbClr>
            </a:solidFill>
            <a:prstDash val="solid"/>
          </a:ln>
        </p:spPr>
      </p:sp>
      <p:pic>
        <p:nvPicPr>
          <p:cNvPr id="196" name="Рисунок 195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/>
        </p:blipFill>
        <p:spPr>
          <a:xfrm>
            <a:off x="8515350" y="2914650"/>
            <a:ext cx="419100" cy="419100"/>
          </a:xfrm>
          <a:prstGeom prst="rect">
            <a:avLst/>
          </a:prstGeom>
        </p:spPr>
      </p:pic>
      <p:sp>
        <p:nvSpPr>
          <p:cNvPr id="137" name="Прямоугольник 136">
            <a:extLst>
              <a:ext uri="{FF2B5EF4-FFF2-40B4-BE49-F238E27FC236}">
                <a16:creationId xmlns:a16="http://schemas.microsoft.com/office/drawing/2014/main" id="{35F92A3B-4F37-40B6-BB0C-5D7CA69E97DC}"/>
              </a:ext>
            </a:extLst>
          </p:cNvPr>
          <p:cNvSpPr>
            <a:spLocks noGrp="1"/>
          </p:cNvSpPr>
          <p:nvPr/>
        </p:nvSpPr>
        <p:spPr>
          <a:xfrm>
            <a:off x="9144000" y="297180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Монтаж</a:t>
            </a:r>
          </a:p>
        </p:txBody>
      </p:sp>
      <p:sp>
        <p:nvSpPr>
          <p:cNvPr id="138" name="Прямая соединительная линия 137">
            <a:extLst>
              <a:ext uri="{FF2B5EF4-FFF2-40B4-BE49-F238E27FC236}">
                <a16:creationId xmlns:a16="http://schemas.microsoft.com/office/drawing/2014/main" id="{853809EC-F197-446F-8DEA-BA4AB44BB301}"/>
              </a:ext>
            </a:extLst>
          </p:cNvPr>
          <p:cNvSpPr>
            <a:spLocks noGrp="1"/>
          </p:cNvSpPr>
          <p:nvPr/>
        </p:nvSpPr>
        <p:spPr>
          <a:xfrm>
            <a:off x="8505825" y="3581400"/>
            <a:ext cx="3200400" cy="953"/>
          </a:xfrm>
          <a:prstGeom prst="line">
            <a:avLst/>
          </a:prstGeom>
          <a:noFill/>
          <a:ln w="9525">
            <a:solidFill>
              <a:srgbClr val="FFFFFF">
                <a:alpha val="42000"/>
              </a:srgbClr>
            </a:solidFill>
            <a:prstDash val="solid"/>
          </a:ln>
        </p:spPr>
      </p:sp>
      <p:pic>
        <p:nvPicPr>
          <p:cNvPr id="199" name="Рисунок 198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/>
        </p:blipFill>
        <p:spPr>
          <a:xfrm>
            <a:off x="8515350" y="3771900"/>
            <a:ext cx="419100" cy="419100"/>
          </a:xfrm>
          <a:prstGeom prst="rect">
            <a:avLst/>
          </a:prstGeom>
        </p:spPr>
      </p:pic>
      <p:sp>
        <p:nvSpPr>
          <p:cNvPr id="140" name="Прямоугольник 139">
            <a:extLst>
              <a:ext uri="{FF2B5EF4-FFF2-40B4-BE49-F238E27FC236}">
                <a16:creationId xmlns:a16="http://schemas.microsoft.com/office/drawing/2014/main" id="{62FF74CA-A940-417F-AEFB-A5E099CEA340}"/>
              </a:ext>
            </a:extLst>
          </p:cNvPr>
          <p:cNvSpPr>
            <a:spLocks noGrp="1"/>
          </p:cNvSpPr>
          <p:nvPr/>
        </p:nvSpPr>
        <p:spPr>
          <a:xfrm>
            <a:off x="9144000" y="382905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Логистика до Ялты</a:t>
            </a:r>
          </a:p>
        </p:txBody>
      </p:sp>
      <p:sp>
        <p:nvSpPr>
          <p:cNvPr id="141" name="Прямая соединительная линия 140">
            <a:extLst>
              <a:ext uri="{FF2B5EF4-FFF2-40B4-BE49-F238E27FC236}">
                <a16:creationId xmlns:a16="http://schemas.microsoft.com/office/drawing/2014/main" id="{D2B34A6F-18DA-4185-B89C-09A31F64B69D}"/>
              </a:ext>
            </a:extLst>
          </p:cNvPr>
          <p:cNvSpPr>
            <a:spLocks noGrp="1"/>
          </p:cNvSpPr>
          <p:nvPr/>
        </p:nvSpPr>
        <p:spPr>
          <a:xfrm>
            <a:off x="8505825" y="4438650"/>
            <a:ext cx="3200400" cy="953"/>
          </a:xfrm>
          <a:prstGeom prst="line">
            <a:avLst/>
          </a:prstGeom>
          <a:noFill/>
          <a:ln w="9525">
            <a:solidFill>
              <a:srgbClr val="FFFFFF">
                <a:alpha val="42000"/>
              </a:srgbClr>
            </a:solidFill>
            <a:prstDash val="solid"/>
          </a:ln>
        </p:spPr>
      </p:sp>
      <p:pic>
        <p:nvPicPr>
          <p:cNvPr id="202" name="Рисунок 201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/>
        </p:blipFill>
        <p:spPr>
          <a:xfrm>
            <a:off x="8515350" y="4629150"/>
            <a:ext cx="419100" cy="419100"/>
          </a:xfrm>
          <a:prstGeom prst="rect">
            <a:avLst/>
          </a:prstGeom>
        </p:spPr>
      </p:pic>
      <p:sp>
        <p:nvSpPr>
          <p:cNvPr id="143" name="Прямоугольник 142">
            <a:extLst>
              <a:ext uri="{FF2B5EF4-FFF2-40B4-BE49-F238E27FC236}">
                <a16:creationId xmlns:a16="http://schemas.microsoft.com/office/drawing/2014/main" id="{E06E573A-70B9-4049-BB4D-E34B60AD9C20}"/>
              </a:ext>
            </a:extLst>
          </p:cNvPr>
          <p:cNvSpPr>
            <a:spLocks noGrp="1"/>
          </p:cNvSpPr>
          <p:nvPr/>
        </p:nvSpPr>
        <p:spPr>
          <a:xfrm>
            <a:off x="9144000" y="4619625"/>
            <a:ext cx="2333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Таможенные и иные</a:t>
            </a:r>
          </a:p>
          <a:p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платежи</a:t>
            </a:r>
          </a:p>
        </p:txBody>
      </p:sp>
    </p:spTree>
    <p:extLst>
      <p:ext uri="{BB962C8B-B14F-4D97-AF65-F5344CB8AC3E}">
        <p14:creationId xmlns:p14="http://schemas.microsoft.com/office/powerpoint/2010/main" val="212741385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722</Words>
  <Application>Microsoft Office PowerPoint</Application>
  <DocSecurity>0</DocSecurity>
  <PresentationFormat>Широкоэкранный</PresentationFormat>
  <Paragraphs>192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Arial Narrow</vt:lpstr>
      <vt:lpstr>Calibri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smirn</cp:lastModifiedBy>
  <cp:revision>3</cp:revision>
  <dcterms:created xsi:type="dcterms:W3CDTF">2026-07-31T06:02:29Z</dcterms:created>
  <dcterms:modified xsi:type="dcterms:W3CDTF">2026-07-31T06:38:08Z</dcterms:modified>
</cp:coreProperties>
</file>